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28DF7-A12F-4C13-B25E-CA96DDC7A75F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5BE1C-7740-411B-95E9-DD40231D1B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28DF7-A12F-4C13-B25E-CA96DDC7A75F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5BE1C-7740-411B-95E9-DD40231D1B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28DF7-A12F-4C13-B25E-CA96DDC7A75F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5BE1C-7740-411B-95E9-DD40231D1B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28DF7-A12F-4C13-B25E-CA96DDC7A75F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5BE1C-7740-411B-95E9-DD40231D1B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28DF7-A12F-4C13-B25E-CA96DDC7A75F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5BE1C-7740-411B-95E9-DD40231D1B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28DF7-A12F-4C13-B25E-CA96DDC7A75F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5BE1C-7740-411B-95E9-DD40231D1B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28DF7-A12F-4C13-B25E-CA96DDC7A75F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5BE1C-7740-411B-95E9-DD40231D1B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28DF7-A12F-4C13-B25E-CA96DDC7A75F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5BE1C-7740-411B-95E9-DD40231D1B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28DF7-A12F-4C13-B25E-CA96DDC7A75F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5BE1C-7740-411B-95E9-DD40231D1B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28DF7-A12F-4C13-B25E-CA96DDC7A75F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5BE1C-7740-411B-95E9-DD40231D1B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28DF7-A12F-4C13-B25E-CA96DDC7A75F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5BE1C-7740-411B-95E9-DD40231D1B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28DF7-A12F-4C13-B25E-CA96DDC7A75F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5BE1C-7740-411B-95E9-DD40231D1B3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105400" y="3352800"/>
            <a:ext cx="1371600" cy="118586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  <a:tabLst>
                <a:tab pos="723900" algn="l"/>
              </a:tabLst>
            </a:pPr>
            <a:r>
              <a:rPr lang="en-US" sz="12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Weather.com</a:t>
            </a:r>
          </a:p>
          <a:p>
            <a:pPr algn="ctr">
              <a:lnSpc>
                <a:spcPct val="100000"/>
              </a:lnSpc>
              <a:tabLst>
                <a:tab pos="723900" algn="l"/>
              </a:tabLst>
            </a:pPr>
            <a:endParaRPr lang="en-US" sz="1200">
              <a:solidFill>
                <a:srgbClr val="000000"/>
              </a:solidFill>
              <a:latin typeface="Times New Roman" pitchFamily="16" charset="0"/>
              <a:ea typeface="DejaVu Sans" charset="0"/>
              <a:cs typeface="DejaVu Sans" charset="0"/>
            </a:endParaRPr>
          </a:p>
          <a:p>
            <a:pPr algn="ctr">
              <a:lnSpc>
                <a:spcPct val="100000"/>
              </a:lnSpc>
              <a:tabLst>
                <a:tab pos="723900" algn="l"/>
              </a:tabLst>
            </a:pPr>
            <a:r>
              <a:rPr lang="en-US" sz="12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+ HTML Source code</a:t>
            </a:r>
          </a:p>
          <a:p>
            <a:pPr algn="ctr">
              <a:lnSpc>
                <a:spcPct val="100000"/>
              </a:lnSpc>
              <a:tabLst>
                <a:tab pos="723900" algn="l"/>
              </a:tabLst>
            </a:pPr>
            <a:endParaRPr lang="en-US" sz="1200">
              <a:solidFill>
                <a:srgbClr val="000000"/>
              </a:solidFill>
              <a:latin typeface="Times New Roman" pitchFamily="16" charset="0"/>
              <a:ea typeface="DejaVu Sans" charset="0"/>
              <a:cs typeface="DejaVu Sans" charset="0"/>
            </a:endParaRPr>
          </a:p>
          <a:p>
            <a:pPr algn="ctr">
              <a:lnSpc>
                <a:spcPct val="100000"/>
              </a:lnSpc>
              <a:tabLst>
                <a:tab pos="723900" algn="l"/>
              </a:tabLst>
            </a:pPr>
            <a:endParaRPr lang="en-US" sz="1200">
              <a:solidFill>
                <a:srgbClr val="000000"/>
              </a:solidFill>
              <a:latin typeface="Times New Roman" pitchFamily="16" charset="0"/>
              <a:ea typeface="DejaVu Sans" charset="0"/>
              <a:cs typeface="DejaVu Sans" charset="0"/>
            </a:endParaRPr>
          </a:p>
        </p:txBody>
      </p:sp>
      <p:sp>
        <p:nvSpPr>
          <p:cNvPr id="5" name="Line 2"/>
          <p:cNvSpPr>
            <a:spLocks noChangeShapeType="1"/>
          </p:cNvSpPr>
          <p:nvPr/>
        </p:nvSpPr>
        <p:spPr bwMode="auto">
          <a:xfrm>
            <a:off x="5105400" y="3598863"/>
            <a:ext cx="1371600" cy="1587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5105400" y="4257675"/>
            <a:ext cx="1371600" cy="1588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52400" y="2514600"/>
            <a:ext cx="1219200" cy="1003300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  <a:tabLst>
                <a:tab pos="723900" algn="l"/>
              </a:tabLst>
            </a:pPr>
            <a:r>
              <a:rPr lang="en-US" sz="1200" dirty="0" err="1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Crontab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(Timer)</a:t>
            </a:r>
          </a:p>
          <a:p>
            <a:pPr algn="ctr">
              <a:lnSpc>
                <a:spcPct val="100000"/>
              </a:lnSpc>
              <a:tabLst>
                <a:tab pos="723900" algn="l"/>
              </a:tabLst>
            </a:pPr>
            <a:endParaRPr lang="en-US" sz="1200" dirty="0" smtClean="0">
              <a:solidFill>
                <a:srgbClr val="000000"/>
              </a:solidFill>
              <a:latin typeface="Times New Roman" pitchFamily="16" charset="0"/>
              <a:ea typeface="DejaVu Sans" charset="0"/>
              <a:cs typeface="DejaVu Sans" charset="0"/>
            </a:endParaRPr>
          </a:p>
          <a:p>
            <a:pPr algn="ctr">
              <a:lnSpc>
                <a:spcPct val="100000"/>
              </a:lnSpc>
              <a:tabLst>
                <a:tab pos="723900" algn="l"/>
              </a:tabLst>
            </a:pPr>
            <a:r>
              <a:rPr lang="en-US" sz="1200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+CollectScript</a:t>
            </a:r>
            <a:endParaRPr lang="en-US" sz="1200" dirty="0">
              <a:solidFill>
                <a:srgbClr val="000000"/>
              </a:solidFill>
              <a:latin typeface="Times New Roman" pitchFamily="16" charset="0"/>
              <a:ea typeface="DejaVu Sans" charset="0"/>
              <a:cs typeface="DejaVu Sans" charset="0"/>
            </a:endParaRPr>
          </a:p>
          <a:p>
            <a:pPr algn="ctr">
              <a:lnSpc>
                <a:spcPct val="100000"/>
              </a:lnSpc>
              <a:tabLst>
                <a:tab pos="723900" algn="l"/>
              </a:tabLst>
            </a:pPr>
            <a:endParaRPr lang="en-US" sz="1200" dirty="0">
              <a:solidFill>
                <a:srgbClr val="000000"/>
              </a:solidFill>
              <a:latin typeface="Times New Roman" pitchFamily="16" charset="0"/>
              <a:ea typeface="DejaVu Sans" charset="0"/>
              <a:cs typeface="DejaVu Sans" charset="0"/>
            </a:endParaRPr>
          </a:p>
          <a:p>
            <a:pPr algn="ctr">
              <a:lnSpc>
                <a:spcPct val="100000"/>
              </a:lnSpc>
              <a:tabLst>
                <a:tab pos="723900" algn="l"/>
              </a:tabLst>
            </a:pPr>
            <a:endParaRPr lang="en-US" sz="1200" dirty="0">
              <a:solidFill>
                <a:srgbClr val="000000"/>
              </a:solidFill>
              <a:latin typeface="Times New Roman" pitchFamily="16" charset="0"/>
              <a:ea typeface="DejaVu Sans" charset="0"/>
              <a:cs typeface="DejaVu Sans" charset="0"/>
            </a:endParaRPr>
          </a:p>
          <a:p>
            <a:pPr algn="ctr">
              <a:lnSpc>
                <a:spcPct val="100000"/>
              </a:lnSpc>
              <a:tabLst>
                <a:tab pos="723900" algn="l"/>
              </a:tabLst>
            </a:pPr>
            <a:endParaRPr lang="en-US" sz="1200" dirty="0">
              <a:solidFill>
                <a:srgbClr val="000000"/>
              </a:solidFill>
              <a:latin typeface="Times New Roman" pitchFamily="16" charset="0"/>
              <a:ea typeface="DejaVu Sans" charset="0"/>
              <a:cs typeface="DejaVu Sans" charset="0"/>
            </a:endParaRPr>
          </a:p>
          <a:p>
            <a:pPr algn="ctr">
              <a:lnSpc>
                <a:spcPct val="100000"/>
              </a:lnSpc>
              <a:tabLst>
                <a:tab pos="723900" algn="l"/>
              </a:tabLst>
            </a:pPr>
            <a:endParaRPr lang="en-US" sz="1200" dirty="0">
              <a:solidFill>
                <a:srgbClr val="000000"/>
              </a:solidFill>
              <a:latin typeface="Times New Roman" pitchFamily="16" charset="0"/>
              <a:ea typeface="DejaVu Sans" charset="0"/>
              <a:cs typeface="DejaVu Sans" charset="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133600" y="1143000"/>
            <a:ext cx="1905000" cy="118586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en-US" sz="1200" dirty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Traffic Parser</a:t>
            </a:r>
          </a:p>
          <a:p>
            <a:pPr algn="ctr">
              <a:lnSpc>
                <a:spcPct val="100000"/>
              </a:lnSpc>
              <a:tabLst>
                <a:tab pos="723900" algn="l"/>
                <a:tab pos="1447800" algn="l"/>
              </a:tabLst>
            </a:pPr>
            <a:endParaRPr lang="en-US" sz="1200" dirty="0">
              <a:solidFill>
                <a:srgbClr val="000000"/>
              </a:solidFill>
              <a:latin typeface="Times New Roman" pitchFamily="16" charset="0"/>
              <a:ea typeface="DejaVu Sans" charset="0"/>
              <a:cs typeface="DejaVu Sans" charset="0"/>
            </a:endParaRPr>
          </a:p>
          <a:p>
            <a:pPr algn="ctr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en-US" sz="1200" dirty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- HTML source: string</a:t>
            </a:r>
          </a:p>
          <a:p>
            <a:pPr algn="ctr">
              <a:lnSpc>
                <a:spcPct val="100000"/>
              </a:lnSpc>
              <a:tabLst>
                <a:tab pos="723900" algn="l"/>
                <a:tab pos="1447800" algn="l"/>
              </a:tabLst>
            </a:pPr>
            <a:endParaRPr lang="en-US" sz="1200" dirty="0">
              <a:solidFill>
                <a:srgbClr val="000000"/>
              </a:solidFill>
              <a:latin typeface="Times New Roman" pitchFamily="16" charset="0"/>
              <a:ea typeface="DejaVu Sans" charset="0"/>
              <a:cs typeface="DejaVu Sans" charset="0"/>
            </a:endParaRPr>
          </a:p>
          <a:p>
            <a:pPr algn="ctr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en-US" sz="1200" dirty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+  </a:t>
            </a:r>
            <a:r>
              <a:rPr lang="en-US" sz="1200" dirty="0" err="1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parseTraffic</a:t>
            </a:r>
            <a:r>
              <a:rPr lang="en-US" sz="1200" dirty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(): void</a:t>
            </a:r>
          </a:p>
          <a:p>
            <a:pPr algn="ctr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en-US" sz="1200" dirty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-</a:t>
            </a:r>
            <a:r>
              <a:rPr lang="en-US" sz="1200" dirty="0" err="1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Dbadd</a:t>
            </a:r>
            <a:r>
              <a:rPr lang="en-US" sz="1200" dirty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(): void</a:t>
            </a: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2133600" y="1371600"/>
            <a:ext cx="1885950" cy="1588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>
            <a:off x="2133600" y="1784350"/>
            <a:ext cx="1885950" cy="1588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2133600" y="3429000"/>
            <a:ext cx="1905000" cy="118586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en-US" sz="12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Weather Parser</a:t>
            </a:r>
          </a:p>
          <a:p>
            <a:pPr>
              <a:lnSpc>
                <a:spcPct val="100000"/>
              </a:lnSpc>
              <a:tabLst>
                <a:tab pos="723900" algn="l"/>
                <a:tab pos="1447800" algn="l"/>
              </a:tabLst>
            </a:pPr>
            <a:endParaRPr lang="en-US" sz="1200">
              <a:solidFill>
                <a:srgbClr val="000000"/>
              </a:solidFill>
              <a:latin typeface="Times New Roman" pitchFamily="16" charset="0"/>
              <a:ea typeface="DejaVu Sans" charset="0"/>
              <a:cs typeface="DejaVu Sans" charset="0"/>
            </a:endParaRPr>
          </a:p>
          <a:p>
            <a:pPr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en-US" sz="12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- HTML source: string</a:t>
            </a:r>
          </a:p>
          <a:p>
            <a:pPr>
              <a:lnSpc>
                <a:spcPct val="100000"/>
              </a:lnSpc>
              <a:tabLst>
                <a:tab pos="723900" algn="l"/>
                <a:tab pos="1447800" algn="l"/>
              </a:tabLst>
            </a:pPr>
            <a:endParaRPr lang="en-US" sz="1200">
              <a:solidFill>
                <a:srgbClr val="000000"/>
              </a:solidFill>
              <a:latin typeface="Times New Roman" pitchFamily="16" charset="0"/>
              <a:ea typeface="DejaVu Sans" charset="0"/>
              <a:cs typeface="DejaVu Sans" charset="0"/>
            </a:endParaRPr>
          </a:p>
          <a:p>
            <a:pPr algn="ctr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en-US" sz="12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+ parseWeather(): void</a:t>
            </a:r>
          </a:p>
          <a:p>
            <a:pPr algn="ctr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en-US" sz="12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-Dbadd(): void</a:t>
            </a: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>
            <a:off x="2133600" y="3657600"/>
            <a:ext cx="1905000" cy="1588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" name="Line 11"/>
          <p:cNvSpPr>
            <a:spLocks noChangeShapeType="1"/>
          </p:cNvSpPr>
          <p:nvPr/>
        </p:nvSpPr>
        <p:spPr bwMode="auto">
          <a:xfrm>
            <a:off x="2133600" y="4114800"/>
            <a:ext cx="1905000" cy="1588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5105400" y="1238250"/>
            <a:ext cx="1371600" cy="118586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  <a:tabLst>
                <a:tab pos="723900" algn="l"/>
              </a:tabLst>
            </a:pPr>
            <a:r>
              <a:rPr lang="en-US" sz="1200" dirty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511nj.org</a:t>
            </a:r>
          </a:p>
          <a:p>
            <a:pPr algn="ctr">
              <a:lnSpc>
                <a:spcPct val="100000"/>
              </a:lnSpc>
              <a:tabLst>
                <a:tab pos="723900" algn="l"/>
              </a:tabLst>
            </a:pPr>
            <a:endParaRPr lang="en-US" sz="1200" dirty="0">
              <a:solidFill>
                <a:srgbClr val="000000"/>
              </a:solidFill>
              <a:latin typeface="Times New Roman" pitchFamily="16" charset="0"/>
              <a:ea typeface="DejaVu Sans" charset="0"/>
              <a:cs typeface="DejaVu Sans" charset="0"/>
            </a:endParaRPr>
          </a:p>
          <a:p>
            <a:pPr algn="ctr">
              <a:lnSpc>
                <a:spcPct val="100000"/>
              </a:lnSpc>
              <a:tabLst>
                <a:tab pos="723900" algn="l"/>
              </a:tabLst>
            </a:pPr>
            <a:r>
              <a:rPr lang="en-US" sz="1200" dirty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+ HTML Source code</a:t>
            </a:r>
          </a:p>
          <a:p>
            <a:pPr algn="ctr">
              <a:lnSpc>
                <a:spcPct val="100000"/>
              </a:lnSpc>
              <a:tabLst>
                <a:tab pos="723900" algn="l"/>
              </a:tabLst>
            </a:pPr>
            <a:endParaRPr lang="en-US" sz="1200" dirty="0">
              <a:solidFill>
                <a:srgbClr val="000000"/>
              </a:solidFill>
              <a:latin typeface="Times New Roman" pitchFamily="16" charset="0"/>
              <a:ea typeface="DejaVu Sans" charset="0"/>
              <a:cs typeface="DejaVu Sans" charset="0"/>
            </a:endParaRPr>
          </a:p>
          <a:p>
            <a:pPr algn="ctr">
              <a:lnSpc>
                <a:spcPct val="100000"/>
              </a:lnSpc>
              <a:tabLst>
                <a:tab pos="723900" algn="l"/>
              </a:tabLst>
            </a:pPr>
            <a:endParaRPr lang="en-US" sz="1200" dirty="0">
              <a:solidFill>
                <a:srgbClr val="000000"/>
              </a:solidFill>
              <a:latin typeface="Times New Roman" pitchFamily="16" charset="0"/>
              <a:ea typeface="DejaVu Sans" charset="0"/>
              <a:cs typeface="DejaVu Sans" charset="0"/>
            </a:endParaRPr>
          </a:p>
        </p:txBody>
      </p:sp>
      <p:sp>
        <p:nvSpPr>
          <p:cNvPr id="16" name="Line 13"/>
          <p:cNvSpPr>
            <a:spLocks noChangeShapeType="1"/>
          </p:cNvSpPr>
          <p:nvPr/>
        </p:nvSpPr>
        <p:spPr bwMode="auto">
          <a:xfrm>
            <a:off x="5105400" y="1466850"/>
            <a:ext cx="1371600" cy="1588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7543800" y="2514600"/>
            <a:ext cx="1219200" cy="820738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tabLst>
                <a:tab pos="723900" algn="l"/>
              </a:tabLst>
            </a:pPr>
            <a:r>
              <a:rPr lang="en-US" sz="12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Database</a:t>
            </a:r>
          </a:p>
          <a:p>
            <a:pPr>
              <a:lnSpc>
                <a:spcPct val="100000"/>
              </a:lnSpc>
              <a:tabLst>
                <a:tab pos="723900" algn="l"/>
              </a:tabLst>
            </a:pPr>
            <a:endParaRPr lang="en-US" sz="1200">
              <a:solidFill>
                <a:srgbClr val="000000"/>
              </a:solidFill>
              <a:latin typeface="Times New Roman" pitchFamily="16" charset="0"/>
              <a:ea typeface="DejaVu Sans" charset="0"/>
              <a:cs typeface="DejaVu Sans" charset="0"/>
            </a:endParaRPr>
          </a:p>
          <a:p>
            <a:pPr>
              <a:lnSpc>
                <a:spcPct val="100000"/>
              </a:lnSpc>
              <a:tabLst>
                <a:tab pos="723900" algn="l"/>
              </a:tabLst>
            </a:pPr>
            <a:r>
              <a:rPr lang="en-US" sz="12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+ Weather Table</a:t>
            </a:r>
          </a:p>
          <a:p>
            <a:pPr algn="ctr">
              <a:lnSpc>
                <a:spcPct val="100000"/>
              </a:lnSpc>
              <a:tabLst>
                <a:tab pos="723900" algn="l"/>
              </a:tabLst>
            </a:pPr>
            <a:r>
              <a:rPr lang="en-US" sz="12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+ Traffic Table</a:t>
            </a: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7543800" y="2743200"/>
            <a:ext cx="1219200" cy="1588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Line 25"/>
          <p:cNvSpPr>
            <a:spLocks noChangeShapeType="1"/>
          </p:cNvSpPr>
          <p:nvPr/>
        </p:nvSpPr>
        <p:spPr bwMode="auto">
          <a:xfrm>
            <a:off x="5105400" y="2057400"/>
            <a:ext cx="1371600" cy="1588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" name="Rectangle 24"/>
          <p:cNvSpPr/>
          <p:nvPr/>
        </p:nvSpPr>
        <p:spPr>
          <a:xfrm rot="2737335">
            <a:off x="4974718" y="1699306"/>
            <a:ext cx="108927" cy="1065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 rot="2737335">
            <a:off x="4974719" y="3909106"/>
            <a:ext cx="108927" cy="1065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 rot="2737335">
            <a:off x="7413118" y="2918507"/>
            <a:ext cx="108927" cy="1065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Arrow Connector 28"/>
          <p:cNvCxnSpPr/>
          <p:nvPr/>
        </p:nvCxnSpPr>
        <p:spPr>
          <a:xfrm rot="5400000" flipH="1" flipV="1">
            <a:off x="1219200" y="1905000"/>
            <a:ext cx="990600" cy="6858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1371600" y="3016250"/>
            <a:ext cx="762000" cy="8699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038600" y="1752600"/>
            <a:ext cx="914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4038600" y="3962400"/>
            <a:ext cx="990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15" idx="3"/>
            <a:endCxn id="27" idx="1"/>
          </p:cNvCxnSpPr>
          <p:nvPr/>
        </p:nvCxnSpPr>
        <p:spPr>
          <a:xfrm>
            <a:off x="6477000" y="1831182"/>
            <a:ext cx="952490" cy="110169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4" idx="3"/>
            <a:endCxn id="27" idx="2"/>
          </p:cNvCxnSpPr>
          <p:nvPr/>
        </p:nvCxnSpPr>
        <p:spPr>
          <a:xfrm flipV="1">
            <a:off x="6477000" y="3009073"/>
            <a:ext cx="952491" cy="9366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152400" y="2752165"/>
            <a:ext cx="12192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066800" y="1066800"/>
            <a:ext cx="1752600" cy="838200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en-US" sz="1200" dirty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User Interface</a:t>
            </a:r>
          </a:p>
          <a:p>
            <a:pPr algn="ctr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en-US" sz="1200" dirty="0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- 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$_GET[]</a:t>
            </a:r>
            <a:endParaRPr lang="en-US" sz="1200" dirty="0">
              <a:solidFill>
                <a:srgbClr val="000000"/>
              </a:solidFill>
              <a:latin typeface="Times New Roman" pitchFamily="16" charset="0"/>
              <a:ea typeface="DejaVu Sans" charset="0"/>
              <a:cs typeface="DejaVu Sans" charset="0"/>
            </a:endParaRPr>
          </a:p>
        </p:txBody>
      </p:sp>
      <p:sp>
        <p:nvSpPr>
          <p:cNvPr id="5" name="Line 2"/>
          <p:cNvSpPr>
            <a:spLocks noChangeShapeType="1"/>
          </p:cNvSpPr>
          <p:nvPr/>
        </p:nvSpPr>
        <p:spPr bwMode="auto">
          <a:xfrm>
            <a:off x="1066800" y="1295400"/>
            <a:ext cx="1752600" cy="4763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191000" y="1219200"/>
            <a:ext cx="1447800" cy="1003300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en-US" sz="1200" dirty="0" err="1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DataAggregator</a:t>
            </a:r>
            <a:endParaRPr lang="en-US" sz="1200" dirty="0" smtClean="0">
              <a:solidFill>
                <a:srgbClr val="000000"/>
              </a:solidFill>
              <a:latin typeface="Times New Roman" pitchFamily="16" charset="0"/>
              <a:ea typeface="DejaVu Sans" charset="0"/>
              <a:cs typeface="DejaVu Sans" charset="0"/>
            </a:endParaRPr>
          </a:p>
          <a:p>
            <a:pPr algn="ctr">
              <a:lnSpc>
                <a:spcPct val="100000"/>
              </a:lnSpc>
              <a:tabLst>
                <a:tab pos="723900" algn="l"/>
                <a:tab pos="1447800" algn="l"/>
              </a:tabLst>
            </a:pPr>
            <a:endParaRPr lang="en-US" sz="1200" dirty="0" smtClean="0">
              <a:solidFill>
                <a:srgbClr val="000000"/>
              </a:solidFill>
              <a:latin typeface="Times New Roman" pitchFamily="16" charset="0"/>
              <a:ea typeface="DejaVu Sans" charset="0"/>
              <a:cs typeface="DejaVu Sans" charset="0"/>
            </a:endParaRPr>
          </a:p>
          <a:p>
            <a:pPr algn="ctr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en-US" sz="1200" dirty="0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-</a:t>
            </a:r>
            <a:r>
              <a:rPr lang="en-US" sz="1200" dirty="0" err="1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dataToMarkers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()</a:t>
            </a:r>
            <a:endParaRPr lang="en-US" sz="1200" dirty="0">
              <a:solidFill>
                <a:srgbClr val="000000"/>
              </a:solidFill>
              <a:latin typeface="Times New Roman" pitchFamily="16" charset="0"/>
              <a:ea typeface="DejaVu Sans" charset="0"/>
              <a:cs typeface="DejaVu Sans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4191000" y="1476375"/>
            <a:ext cx="1447800" cy="1588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4191000" y="2838450"/>
            <a:ext cx="1600200" cy="2190750"/>
            <a:chOff x="4191000" y="2743200"/>
            <a:chExt cx="1447800" cy="1047750"/>
          </a:xfrm>
        </p:grpSpPr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4191000" y="2743200"/>
              <a:ext cx="1447800" cy="104775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lIns="90000" tIns="45000" rIns="90000" bIns="45000"/>
            <a:lstStyle/>
            <a:p>
              <a:pPr algn="ctr">
                <a:lnSpc>
                  <a:spcPct val="100000"/>
                </a:lnSpc>
                <a:tabLst>
                  <a:tab pos="723900" algn="l"/>
                  <a:tab pos="1447800" algn="l"/>
                </a:tabLst>
              </a:pPr>
              <a:r>
                <a:rPr lang="en-US" sz="1200" dirty="0" err="1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GeoCoder</a:t>
              </a:r>
              <a:endParaRPr lang="en-US" sz="1200" dirty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endParaRPr>
            </a:p>
            <a:p>
              <a:pPr algn="ctr">
                <a:lnSpc>
                  <a:spcPct val="100000"/>
                </a:lnSpc>
                <a:tabLst>
                  <a:tab pos="723900" algn="l"/>
                  <a:tab pos="1447800" algn="l"/>
                </a:tabLst>
              </a:pPr>
              <a:endParaRPr lang="en-US" sz="1200" dirty="0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endParaRPr>
            </a:p>
            <a:p>
              <a:pPr algn="ctr">
                <a:lnSpc>
                  <a:spcPct val="100000"/>
                </a:lnSpc>
                <a:tabLst>
                  <a:tab pos="723900" algn="l"/>
                  <a:tab pos="1447800" algn="l"/>
                </a:tabLst>
              </a:pPr>
              <a:r>
                <a:rPr lang="en-US" sz="1200" dirty="0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+</a:t>
              </a:r>
              <a:r>
                <a:rPr lang="en-US" sz="1200" dirty="0" err="1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setColor</a:t>
              </a:r>
              <a:r>
                <a:rPr lang="en-US" sz="1200" dirty="0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( )</a:t>
              </a:r>
              <a:endParaRPr lang="en-US" sz="1200" dirty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endParaRPr>
            </a:p>
            <a:p>
              <a:pPr algn="ctr">
                <a:lnSpc>
                  <a:spcPct val="100000"/>
                </a:lnSpc>
                <a:tabLst>
                  <a:tab pos="723900" algn="l"/>
                  <a:tab pos="1447800" algn="l"/>
                </a:tabLst>
              </a:pPr>
              <a:r>
                <a:rPr lang="en-US" sz="1200" dirty="0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+</a:t>
              </a:r>
              <a:r>
                <a:rPr lang="en-US" sz="1200" dirty="0" err="1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setData</a:t>
              </a:r>
              <a:r>
                <a:rPr lang="en-US" sz="1200" dirty="0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( </a:t>
              </a:r>
              <a:r>
                <a:rPr lang="en-US" sz="1200" dirty="0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)</a:t>
              </a:r>
              <a:endParaRPr lang="en-US" sz="1200" dirty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endParaRPr>
            </a:p>
            <a:p>
              <a:pPr algn="ctr">
                <a:lnSpc>
                  <a:spcPct val="100000"/>
                </a:lnSpc>
                <a:tabLst>
                  <a:tab pos="723900" algn="l"/>
                  <a:tab pos="1447800" algn="l"/>
                </a:tabLst>
              </a:pPr>
              <a:r>
                <a:rPr lang="en-US" sz="1200" dirty="0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+</a:t>
              </a:r>
              <a:r>
                <a:rPr lang="en-US" sz="1200" dirty="0" err="1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enableLiveTraffic</a:t>
              </a:r>
              <a:r>
                <a:rPr lang="en-US" sz="1200" dirty="0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( )</a:t>
              </a:r>
            </a:p>
            <a:p>
              <a:pPr algn="ctr">
                <a:lnSpc>
                  <a:spcPct val="100000"/>
                </a:lnSpc>
                <a:tabLst>
                  <a:tab pos="723900" algn="l"/>
                  <a:tab pos="1447800" algn="l"/>
                </a:tabLst>
              </a:pPr>
              <a:r>
                <a:rPr lang="en-US" sz="1200" dirty="0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+</a:t>
              </a:r>
              <a:r>
                <a:rPr lang="en-US" sz="1200" dirty="0" err="1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disableLiveTraffic</a:t>
              </a:r>
              <a:r>
                <a:rPr lang="en-US" sz="1200" dirty="0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()</a:t>
              </a:r>
              <a:endParaRPr lang="en-US" sz="1200" dirty="0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endParaRPr>
            </a:p>
            <a:p>
              <a:pPr algn="ctr">
                <a:lnSpc>
                  <a:spcPct val="100000"/>
                </a:lnSpc>
                <a:tabLst>
                  <a:tab pos="723900" algn="l"/>
                  <a:tab pos="1447800" algn="l"/>
                </a:tabLst>
              </a:pPr>
              <a:r>
                <a:rPr lang="en-US" sz="1200" dirty="0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+</a:t>
              </a:r>
              <a:r>
                <a:rPr lang="en-US" sz="1200" dirty="0" err="1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display</a:t>
              </a:r>
              <a:r>
                <a:rPr lang="en-US" sz="1200" dirty="0" err="1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Road</a:t>
              </a:r>
              <a:r>
                <a:rPr lang="en-US" sz="1200" dirty="0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()</a:t>
              </a:r>
            </a:p>
            <a:p>
              <a:pPr algn="ctr">
                <a:lnSpc>
                  <a:spcPct val="100000"/>
                </a:lnSpc>
                <a:tabLst>
                  <a:tab pos="723900" algn="l"/>
                  <a:tab pos="1447800" algn="l"/>
                </a:tabLst>
              </a:pPr>
              <a:r>
                <a:rPr lang="en-US" sz="1200" dirty="0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+</a:t>
              </a:r>
              <a:r>
                <a:rPr lang="en-US" sz="1200" dirty="0" err="1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displayRegion</a:t>
              </a:r>
              <a:r>
                <a:rPr lang="en-US" sz="1200" dirty="0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()</a:t>
              </a:r>
            </a:p>
            <a:p>
              <a:pPr algn="ctr">
                <a:lnSpc>
                  <a:spcPct val="100000"/>
                </a:lnSpc>
                <a:tabLst>
                  <a:tab pos="723900" algn="l"/>
                  <a:tab pos="1447800" algn="l"/>
                </a:tabLst>
              </a:pPr>
              <a:r>
                <a:rPr lang="en-US" sz="1200" dirty="0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+</a:t>
              </a:r>
              <a:r>
                <a:rPr lang="en-US" sz="1200" dirty="0" err="1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defaultView</a:t>
              </a:r>
              <a:r>
                <a:rPr lang="en-US" sz="1200" dirty="0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()</a:t>
              </a:r>
            </a:p>
            <a:p>
              <a:pPr algn="ctr">
                <a:lnSpc>
                  <a:spcPct val="100000"/>
                </a:lnSpc>
                <a:tabLst>
                  <a:tab pos="723900" algn="l"/>
                  <a:tab pos="1447800" algn="l"/>
                </a:tabLst>
              </a:pPr>
              <a:r>
                <a:rPr lang="en-US" sz="1200" dirty="0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-</a:t>
              </a:r>
              <a:r>
                <a:rPr lang="en-US" sz="1200" dirty="0" err="1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resolveRoad</a:t>
              </a:r>
              <a:r>
                <a:rPr lang="en-US" sz="1200" dirty="0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()</a:t>
              </a:r>
            </a:p>
            <a:p>
              <a:pPr algn="ctr">
                <a:lnSpc>
                  <a:spcPct val="100000"/>
                </a:lnSpc>
                <a:tabLst>
                  <a:tab pos="723900" algn="l"/>
                  <a:tab pos="1447800" algn="l"/>
                </a:tabLst>
              </a:pPr>
              <a:r>
                <a:rPr lang="en-US" sz="1200" dirty="0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-</a:t>
              </a:r>
              <a:r>
                <a:rPr lang="en-US" sz="1200" dirty="0" err="1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buildDB</a:t>
              </a:r>
              <a:r>
                <a:rPr lang="en-US" sz="1200" dirty="0" smtClean="0">
                  <a:solidFill>
                    <a:srgbClr val="000000"/>
                  </a:solidFill>
                  <a:latin typeface="Times New Roman" pitchFamily="16" charset="0"/>
                  <a:ea typeface="DejaVu Sans" charset="0"/>
                  <a:cs typeface="DejaVu Sans" charset="0"/>
                </a:rPr>
                <a:t>()</a:t>
              </a:r>
            </a:p>
            <a:p>
              <a:pPr algn="ctr">
                <a:lnSpc>
                  <a:spcPct val="100000"/>
                </a:lnSpc>
                <a:tabLst>
                  <a:tab pos="723900" algn="l"/>
                  <a:tab pos="1447800" algn="l"/>
                </a:tabLst>
              </a:pPr>
              <a:endParaRPr lang="en-US" sz="1200" dirty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9" name="Line 6"/>
            <p:cNvSpPr>
              <a:spLocks noChangeShapeType="1"/>
            </p:cNvSpPr>
            <p:nvPr/>
          </p:nvSpPr>
          <p:spPr bwMode="auto">
            <a:xfrm>
              <a:off x="4191000" y="2926140"/>
              <a:ext cx="14478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6248400" y="2814638"/>
            <a:ext cx="1447800" cy="1071562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en-US" sz="1200" dirty="0" err="1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DataBaseInterface</a:t>
            </a:r>
            <a:endParaRPr lang="en-US" sz="1200" dirty="0">
              <a:solidFill>
                <a:srgbClr val="000000"/>
              </a:solidFill>
              <a:latin typeface="Times New Roman" pitchFamily="16" charset="0"/>
              <a:ea typeface="DejaVu Sans" charset="0"/>
              <a:cs typeface="DejaVu Sans" charset="0"/>
            </a:endParaRPr>
          </a:p>
          <a:p>
            <a:pPr algn="ctr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en-US" sz="1200" dirty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+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 </a:t>
            </a:r>
            <a:r>
              <a:rPr lang="en-US" sz="1200" dirty="0" err="1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dbQuery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( 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)</a:t>
            </a:r>
            <a:br>
              <a:rPr lang="en-US" sz="1200" dirty="0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</a:br>
            <a:r>
              <a:rPr lang="en-US" sz="1200" dirty="0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-</a:t>
            </a:r>
            <a:r>
              <a:rPr lang="en-US" sz="1200" dirty="0" err="1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dbConn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( )</a:t>
            </a:r>
          </a:p>
          <a:p>
            <a:pPr algn="ctr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en-US" sz="1200" dirty="0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-</a:t>
            </a:r>
            <a:r>
              <a:rPr lang="en-US" sz="1200" dirty="0" err="1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dbCloseConn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()</a:t>
            </a:r>
          </a:p>
          <a:p>
            <a:pPr algn="ctr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en-US" sz="1200" dirty="0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-</a:t>
            </a:r>
            <a:r>
              <a:rPr lang="en-US" sz="1200" dirty="0" err="1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startQuery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()</a:t>
            </a:r>
            <a:endParaRPr lang="en-US" sz="1200" dirty="0">
              <a:solidFill>
                <a:srgbClr val="000000"/>
              </a:solidFill>
              <a:latin typeface="Times New Roman" pitchFamily="16" charset="0"/>
              <a:ea typeface="DejaVu Sans" charset="0"/>
              <a:cs typeface="DejaVu Sans" charset="0"/>
            </a:endParaRPr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>
            <a:off x="6248400" y="3043238"/>
            <a:ext cx="1447800" cy="1587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6553200" y="5420752"/>
            <a:ext cx="914400" cy="455613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  <a:tabLst>
                <a:tab pos="723900" algn="l"/>
              </a:tabLst>
            </a:pPr>
            <a:r>
              <a:rPr lang="en-US" sz="1200" dirty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Database</a:t>
            </a:r>
          </a:p>
          <a:p>
            <a:pPr algn="ctr">
              <a:lnSpc>
                <a:spcPct val="100000"/>
              </a:lnSpc>
              <a:tabLst>
                <a:tab pos="723900" algn="l"/>
              </a:tabLst>
            </a:pPr>
            <a:endParaRPr lang="en-US" sz="1200" dirty="0">
              <a:solidFill>
                <a:srgbClr val="000000"/>
              </a:solidFill>
              <a:latin typeface="Times New Roman" pitchFamily="16" charset="0"/>
              <a:ea typeface="DejaVu Sans" charset="0"/>
              <a:cs typeface="DejaVu Sans" charset="0"/>
            </a:endParaRPr>
          </a:p>
        </p:txBody>
      </p:sp>
      <p:sp>
        <p:nvSpPr>
          <p:cNvPr id="14" name="Line 11"/>
          <p:cNvSpPr>
            <a:spLocks noChangeShapeType="1"/>
          </p:cNvSpPr>
          <p:nvPr/>
        </p:nvSpPr>
        <p:spPr bwMode="auto">
          <a:xfrm>
            <a:off x="2819400" y="1524000"/>
            <a:ext cx="1219200" cy="1588"/>
          </a:xfrm>
          <a:prstGeom prst="line">
            <a:avLst/>
          </a:prstGeom>
          <a:noFill/>
          <a:ln w="126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Line 15"/>
          <p:cNvSpPr>
            <a:spLocks noChangeShapeType="1"/>
          </p:cNvSpPr>
          <p:nvPr/>
        </p:nvSpPr>
        <p:spPr bwMode="auto">
          <a:xfrm flipV="1">
            <a:off x="6858000" y="1598613"/>
            <a:ext cx="1588" cy="1069975"/>
          </a:xfrm>
          <a:prstGeom prst="line">
            <a:avLst/>
          </a:prstGeom>
          <a:noFill/>
          <a:ln w="126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Line 16"/>
          <p:cNvSpPr>
            <a:spLocks noChangeShapeType="1"/>
          </p:cNvSpPr>
          <p:nvPr/>
        </p:nvSpPr>
        <p:spPr bwMode="auto">
          <a:xfrm flipH="1">
            <a:off x="5637213" y="1600200"/>
            <a:ext cx="1222375" cy="1588"/>
          </a:xfrm>
          <a:prstGeom prst="line">
            <a:avLst/>
          </a:prstGeom>
          <a:noFill/>
          <a:ln w="126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762000" y="838200"/>
            <a:ext cx="7315200" cy="4343400"/>
          </a:xfrm>
          <a:prstGeom prst="rect">
            <a:avLst/>
          </a:prstGeom>
          <a:noFill/>
          <a:ln w="19080" cap="rnd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Rectangle 22"/>
          <p:cNvSpPr/>
          <p:nvPr/>
        </p:nvSpPr>
        <p:spPr>
          <a:xfrm rot="2737335">
            <a:off x="4060319" y="1470708"/>
            <a:ext cx="108927" cy="1065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 rot="2737335">
            <a:off x="6803519" y="2689907"/>
            <a:ext cx="108927" cy="1065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 rot="2737335">
            <a:off x="6955918" y="5289672"/>
            <a:ext cx="108927" cy="1065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4610100" y="2476500"/>
            <a:ext cx="533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 rot="2737335">
            <a:off x="4822317" y="2689907"/>
            <a:ext cx="108927" cy="1065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Connector 33"/>
          <p:cNvCxnSpPr/>
          <p:nvPr/>
        </p:nvCxnSpPr>
        <p:spPr>
          <a:xfrm rot="16200000" flipH="1">
            <a:off x="6333565" y="4580965"/>
            <a:ext cx="1353670" cy="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rot="10800000" flipV="1">
            <a:off x="2667000" y="2209800"/>
            <a:ext cx="1524000" cy="4572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 rot="2737335">
            <a:off x="2612519" y="2671978"/>
            <a:ext cx="108927" cy="1065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1"/>
          <p:cNvSpPr>
            <a:spLocks noChangeArrowheads="1"/>
          </p:cNvSpPr>
          <p:nvPr/>
        </p:nvSpPr>
        <p:spPr bwMode="auto">
          <a:xfrm>
            <a:off x="1788459" y="2779059"/>
            <a:ext cx="1752600" cy="838200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en-US" sz="1200" dirty="0" err="1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SeverityCalc</a:t>
            </a:r>
            <a:endParaRPr lang="en-US" sz="1200" dirty="0">
              <a:solidFill>
                <a:srgbClr val="000000"/>
              </a:solidFill>
              <a:latin typeface="Times New Roman" pitchFamily="16" charset="0"/>
              <a:ea typeface="DejaVu Sans" charset="0"/>
              <a:cs typeface="DejaVu Sans" charset="0"/>
            </a:endParaRPr>
          </a:p>
          <a:p>
            <a:pPr algn="ctr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en-US" sz="1200" dirty="0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+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 calculator</a:t>
            </a:r>
          </a:p>
          <a:p>
            <a:pPr algn="ctr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en-US" sz="1200" dirty="0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-</a:t>
            </a:r>
            <a:r>
              <a:rPr lang="en-US" sz="1200" dirty="0" err="1" smtClean="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rPr>
              <a:t>Severitycalculator</a:t>
            </a:r>
            <a:endParaRPr lang="en-US" sz="1200" dirty="0">
              <a:solidFill>
                <a:srgbClr val="000000"/>
              </a:solidFill>
              <a:latin typeface="Times New Roman" pitchFamily="16" charset="0"/>
              <a:ea typeface="DejaVu Sans" charset="0"/>
              <a:cs typeface="DejaVu Sans" charset="0"/>
            </a:endParaRPr>
          </a:p>
        </p:txBody>
      </p:sp>
      <p:sp>
        <p:nvSpPr>
          <p:cNvPr id="42" name="Line 2"/>
          <p:cNvSpPr>
            <a:spLocks noChangeShapeType="1"/>
          </p:cNvSpPr>
          <p:nvPr/>
        </p:nvSpPr>
        <p:spPr bwMode="auto">
          <a:xfrm>
            <a:off x="1788459" y="3012141"/>
            <a:ext cx="1752600" cy="4763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103</Words>
  <Application>Microsoft Office PowerPoint</Application>
  <PresentationFormat>On-screen Show (4:3)</PresentationFormat>
  <Paragraphs>51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Case Western Reserve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Akhilesh Maddali</dc:creator>
  <cp:lastModifiedBy>Aditya Devarakonda</cp:lastModifiedBy>
  <cp:revision>18</cp:revision>
  <dcterms:created xsi:type="dcterms:W3CDTF">2011-03-10T22:36:52Z</dcterms:created>
  <dcterms:modified xsi:type="dcterms:W3CDTF">2011-05-05T18:46:38Z</dcterms:modified>
</cp:coreProperties>
</file>