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presProps.xml" Type="http://schemas.openxmlformats.org/officeDocument/2006/relationships/presProps" Id="rId2"/><Relationship Target="theme/theme1.xml" Type="http://schemas.openxmlformats.org/officeDocument/2006/relationships/theme" Id="rId1"/><Relationship Target="slides/slide5.xml" Type="http://schemas.openxmlformats.org/officeDocument/2006/relationships/slide" Id="rId10"/><Relationship Target="slideMasters/slideMaster1.xml" Type="http://schemas.openxmlformats.org/officeDocument/2006/relationships/slideMaster" Id="rId4"/><Relationship Target="slides/slide6.xml" Type="http://schemas.openxmlformats.org/officeDocument/2006/relationships/slide" Id="rId11"/><Relationship Target="tableStyles.xml" Type="http://schemas.openxmlformats.org/officeDocument/2006/relationships/tableStyles" Id="rId3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9" name="Shape 8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1" name="Shape 10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8" name="Shape 1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/>
          <p:nvPr/>
        </p:nvSpPr>
        <p:spPr>
          <a:xfrm>
            <a:off y="0" x="0"/>
            <a:ext cy="4964100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 txBox="1"/>
          <p:nvPr>
            <p:ph type="ctrTitle"/>
          </p:nvPr>
        </p:nvSpPr>
        <p:spPr>
          <a:xfrm>
            <a:off y="1911984" x="391160"/>
            <a:ext cy="561899" cx="8351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algn="ctr" rtl="0" indent="228600" marL="0">
              <a:spcBef>
                <a:spcPts val="0"/>
              </a:spcBef>
              <a:buClr>
                <a:schemeClr val="lt1"/>
              </a:buClr>
              <a:buSzPct val="100000"/>
              <a:buFont typeface="Tahoma"/>
              <a:buNone/>
              <a:defRPr strike="noStrike" u="none" b="0" cap="none" baseline="0" sz="3600" i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subTitle"/>
          </p:nvPr>
        </p:nvSpPr>
        <p:spPr>
          <a:xfrm>
            <a:off y="2643248" x="403761"/>
            <a:ext cy="456299" cx="834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algn="ct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imes New Roman"/>
              <a:buNone/>
              <a:defRPr strike="noStrike" u="none" b="0" cap="none" baseline="0" sz="2400" i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cxnSp>
        <p:nvCxnSpPr>
          <p:cNvPr id="51" name="Shape 51"/>
          <p:cNvCxnSpPr/>
          <p:nvPr/>
        </p:nvCxnSpPr>
        <p:spPr>
          <a:xfrm>
            <a:off y="2550225" x="2258800"/>
            <a:ext cy="14400" cx="46217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52" name="Shape 52"/>
          <p:cNvSpPr/>
          <p:nvPr/>
        </p:nvSpPr>
        <p:spPr>
          <a:xfrm>
            <a:off y="4040396" x="0"/>
            <a:ext cy="1058821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/>
          <p:nvPr/>
        </p:nvSpPr>
        <p:spPr>
          <a:xfrm>
            <a:off y="0" x="0"/>
            <a:ext cy="1249799" cx="9144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5" name="Shape 55"/>
          <p:cNvSpPr/>
          <p:nvPr/>
        </p:nvSpPr>
        <p:spPr>
          <a:xfrm>
            <a:off y="301687" x="0"/>
            <a:ext cy="1058821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56" name="Shape 56"/>
          <p:cNvCxnSpPr/>
          <p:nvPr/>
        </p:nvCxnSpPr>
        <p:spPr>
          <a:xfrm rot="10800000" flipH="1">
            <a:off y="1045040" x="2258963"/>
            <a:ext cy="93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57" name="Shape 57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/>
            </a:lvl6pPr>
            <a:lvl7pPr rtl="0">
              <a:buNone/>
              <a:defRPr/>
            </a:lvl7pPr>
            <a:lvl8pPr rtl="0">
              <a:buNone/>
              <a:defRPr/>
            </a:lvl8pPr>
            <a:lvl9pPr rtl="0">
              <a:buNone/>
              <a:defRPr/>
            </a:lvl9pPr>
          </a:lstStyle>
          <a:p/>
        </p:txBody>
      </p:sp>
      <p:sp>
        <p:nvSpPr>
          <p:cNvPr id="58" name="Shape 58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/>
          <p:nvPr/>
        </p:nvSpPr>
        <p:spPr>
          <a:xfrm>
            <a:off y="0" x="0"/>
            <a:ext cy="6278399" cx="44567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61" name="Shape 61"/>
          <p:cNvSpPr/>
          <p:nvPr/>
        </p:nvSpPr>
        <p:spPr>
          <a:xfrm flipH="1">
            <a:off y="5013041" x="3434"/>
            <a:ext cy="1374347" cx="4453249"/>
          </a:xfrm>
          <a:custGeom>
            <a:pathLst>
              <a:path w="4453250" extrusionOk="0" h="186986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62" name="Shape 62"/>
          <p:cNvCxnSpPr/>
          <p:nvPr/>
        </p:nvCxnSpPr>
        <p:spPr>
          <a:xfrm>
            <a:off y="992104" x="409699"/>
            <a:ext cy="0" cx="36600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63" name="Shape 63"/>
          <p:cNvSpPr txBox="1"/>
          <p:nvPr>
            <p:ph idx="1" type="body"/>
          </p:nvPr>
        </p:nvSpPr>
        <p:spPr>
          <a:xfrm>
            <a:off y="1600200" x="457200"/>
            <a:ext cy="4840199" cx="355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id="64" name="Shape 64"/>
          <p:cNvSpPr txBox="1"/>
          <p:nvPr>
            <p:ph type="title"/>
          </p:nvPr>
        </p:nvSpPr>
        <p:spPr>
          <a:xfrm>
            <a:off y="17761" x="457200"/>
            <a:ext cy="1143000" cx="355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rtl="0">
              <a:buNone/>
              <a:defRPr sz="2400"/>
            </a:lvl1pPr>
            <a:lvl2pPr rtl="0">
              <a:buNone/>
              <a:defRPr sz="2400"/>
            </a:lvl2pPr>
            <a:lvl3pPr rtl="0">
              <a:buNone/>
              <a:defRPr sz="2400"/>
            </a:lvl3pPr>
            <a:lvl4pPr rtl="0">
              <a:buNone/>
              <a:defRPr sz="2400"/>
            </a:lvl4pPr>
            <a:lvl5pPr rtl="0">
              <a:buNone/>
              <a:defRPr sz="2400"/>
            </a:lvl5pPr>
            <a:lvl6pPr rtl="0">
              <a:buNone/>
              <a:defRPr sz="2400"/>
            </a:lvl6pPr>
            <a:lvl7pPr rtl="0">
              <a:buNone/>
              <a:defRPr sz="2400"/>
            </a:lvl7pPr>
            <a:lvl8pPr rtl="0">
              <a:buNone/>
              <a:defRPr sz="2400"/>
            </a:lvl8pPr>
            <a:lvl9pPr rtl="0">
              <a:buNone/>
              <a:defRPr sz="2400"/>
            </a:lvl9pPr>
          </a:lstStyle>
          <a:p/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y="1600200" x="5021123"/>
            <a:ext cy="4840199" cx="35507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>
              <a:buNone/>
              <a:defRPr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/>
          <p:nvPr/>
        </p:nvSpPr>
        <p:spPr>
          <a:xfrm>
            <a:off y="0" x="0"/>
            <a:ext cy="1249799" cx="9144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68" name="Shape 68"/>
          <p:cNvSpPr/>
          <p:nvPr/>
        </p:nvSpPr>
        <p:spPr>
          <a:xfrm>
            <a:off y="301687" x="0"/>
            <a:ext cy="1058821" cx="9143999"/>
          </a:xfrm>
          <a:custGeom>
            <a:pathLst>
              <a:path w="9144000" extrusionOk="0" h="1440573">
                <a:moveTo>
                  <a:pt y="1" x="8881"/>
                </a:moveTo>
                <a:lnTo>
                  <a:pt y="44075" x="9126239"/>
                </a:lnTo>
                <a:lnTo>
                  <a:pt y="1303180" x="9144000"/>
                </a:lnTo>
                <a:lnTo>
                  <a:pt y="1440573" x="8922142"/>
                </a:lnTo>
                <a:lnTo>
                  <a:pt y="1291790" x="8672386"/>
                </a:lnTo>
                <a:lnTo>
                  <a:pt y="1414005" x="8449199"/>
                </a:lnTo>
                <a:lnTo>
                  <a:pt y="1302417" x="8210071"/>
                </a:lnTo>
                <a:lnTo>
                  <a:pt y="1408691" x="7976257"/>
                </a:lnTo>
                <a:lnTo>
                  <a:pt y="1286476" x="7737129"/>
                </a:lnTo>
                <a:lnTo>
                  <a:pt y="1414005" x="7503314"/>
                </a:lnTo>
                <a:lnTo>
                  <a:pt y="1291790" x="7269500"/>
                </a:lnTo>
                <a:lnTo>
                  <a:pt y="1414005" x="7030372"/>
                </a:lnTo>
                <a:lnTo>
                  <a:pt y="1281162" x="6796557"/>
                </a:lnTo>
                <a:lnTo>
                  <a:pt y="1414005" x="6568057"/>
                </a:lnTo>
                <a:lnTo>
                  <a:pt y="1281163" x="6334243"/>
                </a:lnTo>
                <a:lnTo>
                  <a:pt y="1419319" x="6100428"/>
                </a:lnTo>
                <a:lnTo>
                  <a:pt y="1281163" x="5866614"/>
                </a:lnTo>
                <a:lnTo>
                  <a:pt y="1424632" x="5632800"/>
                </a:lnTo>
                <a:lnTo>
                  <a:pt y="1286476" x="5388357"/>
                </a:lnTo>
                <a:lnTo>
                  <a:pt y="1424632" x="5154543"/>
                </a:lnTo>
                <a:lnTo>
                  <a:pt y="1297104" x="4920729"/>
                </a:lnTo>
                <a:lnTo>
                  <a:pt y="1429946" x="4686914"/>
                </a:lnTo>
                <a:lnTo>
                  <a:pt y="1291790" x="4447786"/>
                </a:lnTo>
                <a:lnTo>
                  <a:pt y="1435260" x="4219286"/>
                </a:lnTo>
                <a:lnTo>
                  <a:pt y="1281163" x="3980157"/>
                </a:lnTo>
                <a:lnTo>
                  <a:pt y="1429946" x="3746343"/>
                </a:lnTo>
                <a:lnTo>
                  <a:pt y="1291790" x="3512529"/>
                </a:lnTo>
                <a:lnTo>
                  <a:pt y="1429946" x="3284028"/>
                </a:lnTo>
                <a:lnTo>
                  <a:pt y="1297104" x="3044900"/>
                </a:lnTo>
                <a:lnTo>
                  <a:pt y="1429946" x="2805772"/>
                </a:lnTo>
                <a:lnTo>
                  <a:pt y="1297104" x="2571958"/>
                </a:lnTo>
                <a:lnTo>
                  <a:pt y="1429946" x="2343457"/>
                </a:lnTo>
                <a:lnTo>
                  <a:pt y="1291790" x="2104329"/>
                </a:lnTo>
                <a:lnTo>
                  <a:pt y="1435260" x="1865201"/>
                </a:lnTo>
                <a:lnTo>
                  <a:pt y="1281163" x="1631386"/>
                </a:lnTo>
                <a:lnTo>
                  <a:pt y="1435260" x="1402886"/>
                </a:lnTo>
                <a:lnTo>
                  <a:pt y="1291790" x="1163758"/>
                </a:lnTo>
                <a:lnTo>
                  <a:pt y="1435260" x="935257"/>
                </a:lnTo>
                <a:lnTo>
                  <a:pt y="1291790" x="696129"/>
                </a:lnTo>
                <a:lnTo>
                  <a:pt y="1429946" x="457001"/>
                </a:lnTo>
                <a:lnTo>
                  <a:pt y="1291790" x="217872"/>
                </a:lnTo>
                <a:lnTo>
                  <a:pt y="1435260" x="0"/>
                </a:lnTo>
                <a:cubicBezTo>
                  <a:pt y="956840" x="2960"/>
                  <a:pt y="478421" x="5921"/>
                  <a:pt y="1" x="888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69" name="Shape 69"/>
          <p:cNvCxnSpPr/>
          <p:nvPr/>
        </p:nvCxnSpPr>
        <p:spPr>
          <a:xfrm rot="10800000" flipH="1">
            <a:off y="1045040" x="2258963"/>
            <a:ext cy="9300" cx="4602300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70" name="Shape 70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1pPr>
            <a:lvl2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2pPr>
            <a:lvl3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3pPr>
            <a:lvl4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4pPr>
            <a:lvl5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5pPr>
            <a:lvl6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6pPr>
            <a:lvl7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7pPr>
            <a:lvl8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8pPr>
            <a:lvl9pPr algn="ct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44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/>
          <p:nvPr/>
        </p:nvSpPr>
        <p:spPr>
          <a:xfrm rot="10800000">
            <a:off y="5483652" x="-5937"/>
            <a:ext cy="1374347" cx="4453249"/>
          </a:xfrm>
          <a:custGeom>
            <a:pathLst>
              <a:path w="4453250" extrusionOk="0" h="1869860">
                <a:moveTo>
                  <a:pt y="1726390" x="4447791"/>
                </a:moveTo>
                <a:lnTo>
                  <a:pt y="1869860" x="4219291"/>
                </a:lnTo>
                <a:lnTo>
                  <a:pt y="1715763" x="3980162"/>
                </a:lnTo>
                <a:lnTo>
                  <a:pt y="1864546" x="3746348"/>
                </a:lnTo>
                <a:lnTo>
                  <a:pt y="1726390" x="3512534"/>
                </a:lnTo>
                <a:lnTo>
                  <a:pt y="1864546" x="3284033"/>
                </a:lnTo>
                <a:lnTo>
                  <a:pt y="1731704" x="3044905"/>
                </a:lnTo>
                <a:lnTo>
                  <a:pt y="1864546" x="2805777"/>
                </a:lnTo>
                <a:lnTo>
                  <a:pt y="1731704" x="2571963"/>
                </a:lnTo>
                <a:lnTo>
                  <a:pt y="1864546" x="2343462"/>
                </a:lnTo>
                <a:lnTo>
                  <a:pt y="1726390" x="2104334"/>
                </a:lnTo>
                <a:lnTo>
                  <a:pt y="1869860" x="1865206"/>
                </a:lnTo>
                <a:lnTo>
                  <a:pt y="1715763" x="1631391"/>
                </a:lnTo>
                <a:lnTo>
                  <a:pt y="1869860" x="1402891"/>
                </a:lnTo>
                <a:lnTo>
                  <a:pt y="1726390" x="1163763"/>
                </a:lnTo>
                <a:lnTo>
                  <a:pt y="1869860" x="935262"/>
                </a:lnTo>
                <a:lnTo>
                  <a:pt y="1726390" x="696134"/>
                </a:lnTo>
                <a:lnTo>
                  <a:pt y="1864546" x="457006"/>
                </a:lnTo>
                <a:lnTo>
                  <a:pt y="1726390" x="217877"/>
                </a:lnTo>
                <a:lnTo>
                  <a:pt y="1869860" x="5"/>
                </a:lnTo>
                <a:cubicBezTo>
                  <a:pt y="1246574" x="3"/>
                  <a:pt y="623287" x="2"/>
                  <a:pt y="1" x="0"/>
                </a:cubicBezTo>
                <a:lnTo>
                  <a:pt y="0" x="4453250"/>
                </a:lnTo>
              </a:path>
            </a:pathLst>
          </a:custGeom>
          <a:solidFill>
            <a:schemeClr val="dk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cxnSp>
        <p:nvCxnSpPr>
          <p:cNvPr id="73" name="Shape 73"/>
          <p:cNvCxnSpPr/>
          <p:nvPr/>
        </p:nvCxnSpPr>
        <p:spPr>
          <a:xfrm>
            <a:off y="5879569" x="388492"/>
            <a:ext cy="4799" cx="3708599"/>
          </a:xfrm>
          <a:prstGeom prst="straightConnector1">
            <a:avLst/>
          </a:prstGeom>
          <a:noFill/>
          <a:ln w="25400" cap="rnd">
            <a:solidFill>
              <a:schemeClr val="accent2"/>
            </a:solidFill>
            <a:prstDash val="dot"/>
            <a:round/>
            <a:headEnd w="med" len="med" type="none"/>
            <a:tailEnd w="med" len="med" type="none"/>
          </a:ln>
        </p:spPr>
      </p:cxnSp>
      <p:sp>
        <p:nvSpPr>
          <p:cNvPr id="74" name="Shape 74"/>
          <p:cNvSpPr txBox="1"/>
          <p:nvPr>
            <p:ph idx="1" type="body"/>
          </p:nvPr>
        </p:nvSpPr>
        <p:spPr>
          <a:xfrm>
            <a:off y="5991680" x="388492"/>
            <a:ext cy="516899" cx="3644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rtl="0" indent="88900" marL="0">
              <a:buClr>
                <a:srgbClr val="FFFFFF"/>
              </a:buClr>
              <a:buSzPct val="100000"/>
              <a:buFont typeface="Times New Roman"/>
              <a:buNone/>
              <a:defRPr sz="1400" i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" name="Shape 5"/>
          <p:cNvGrpSpPr/>
          <p:nvPr/>
        </p:nvGrpSpPr>
        <p:grpSpPr>
          <a:xfrm>
            <a:off y="8278" x="0"/>
            <a:ext cy="6849600" cx="9144067"/>
            <a:chOff y="14677" x="0"/>
            <a:chExt cy="6849600" cx="9144067"/>
          </a:xfrm>
        </p:grpSpPr>
        <p:sp>
          <p:nvSpPr>
            <p:cNvPr id="6" name="Shape 6"/>
            <p:cNvSpPr/>
            <p:nvPr/>
          </p:nvSpPr>
          <p:spPr>
            <a:xfrm>
              <a:off y="14677" x="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7" name="Shape 7"/>
            <p:cNvSpPr/>
            <p:nvPr/>
          </p:nvSpPr>
          <p:spPr>
            <a:xfrm>
              <a:off y="14677" x="23483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8" name="Shape 8"/>
            <p:cNvSpPr/>
            <p:nvPr/>
          </p:nvSpPr>
          <p:spPr>
            <a:xfrm>
              <a:off y="14677" x="46967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9" name="Shape 9"/>
            <p:cNvSpPr/>
            <p:nvPr/>
          </p:nvSpPr>
          <p:spPr>
            <a:xfrm>
              <a:off y="14677" x="70451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0" name="Shape 10"/>
            <p:cNvSpPr/>
            <p:nvPr/>
          </p:nvSpPr>
          <p:spPr>
            <a:xfrm>
              <a:off y="14677" x="93935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1" name="Shape 11"/>
            <p:cNvSpPr/>
            <p:nvPr/>
          </p:nvSpPr>
          <p:spPr>
            <a:xfrm>
              <a:off y="14677" x="117419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2" name="Shape 12"/>
            <p:cNvSpPr/>
            <p:nvPr/>
          </p:nvSpPr>
          <p:spPr>
            <a:xfrm>
              <a:off y="14677" x="140903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14677" x="164387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14677" x="187871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5" name="Shape 15"/>
            <p:cNvSpPr/>
            <p:nvPr/>
          </p:nvSpPr>
          <p:spPr>
            <a:xfrm>
              <a:off y="14677" x="211355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6" name="Shape 16"/>
            <p:cNvSpPr/>
            <p:nvPr/>
          </p:nvSpPr>
          <p:spPr>
            <a:xfrm>
              <a:off y="14677" x="234839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7" name="Shape 17"/>
            <p:cNvSpPr/>
            <p:nvPr/>
          </p:nvSpPr>
          <p:spPr>
            <a:xfrm>
              <a:off y="14677" x="2583228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8" name="Shape 18"/>
            <p:cNvSpPr/>
            <p:nvPr/>
          </p:nvSpPr>
          <p:spPr>
            <a:xfrm>
              <a:off y="14677" x="28180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19" name="Shape 19"/>
            <p:cNvSpPr/>
            <p:nvPr/>
          </p:nvSpPr>
          <p:spPr>
            <a:xfrm>
              <a:off y="14677" x="305290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0" name="Shape 20"/>
            <p:cNvSpPr/>
            <p:nvPr/>
          </p:nvSpPr>
          <p:spPr>
            <a:xfrm>
              <a:off y="14677" x="328774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1" name="Shape 21"/>
            <p:cNvSpPr/>
            <p:nvPr/>
          </p:nvSpPr>
          <p:spPr>
            <a:xfrm>
              <a:off y="14677" x="352258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2" name="Shape 22"/>
            <p:cNvSpPr/>
            <p:nvPr/>
          </p:nvSpPr>
          <p:spPr>
            <a:xfrm>
              <a:off y="14677" x="375742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3" name="Shape 23"/>
            <p:cNvSpPr/>
            <p:nvPr/>
          </p:nvSpPr>
          <p:spPr>
            <a:xfrm>
              <a:off y="14677" x="399226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4" name="Shape 24"/>
            <p:cNvSpPr/>
            <p:nvPr/>
          </p:nvSpPr>
          <p:spPr>
            <a:xfrm>
              <a:off y="14677" x="422710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5" name="Shape 25"/>
            <p:cNvSpPr/>
            <p:nvPr/>
          </p:nvSpPr>
          <p:spPr>
            <a:xfrm>
              <a:off y="14677" x="446194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6" name="Shape 26"/>
            <p:cNvSpPr/>
            <p:nvPr/>
          </p:nvSpPr>
          <p:spPr>
            <a:xfrm>
              <a:off y="14677" x="469678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7" name="Shape 27"/>
            <p:cNvSpPr/>
            <p:nvPr/>
          </p:nvSpPr>
          <p:spPr>
            <a:xfrm>
              <a:off y="14677" x="493161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8" name="Shape 28"/>
            <p:cNvSpPr/>
            <p:nvPr/>
          </p:nvSpPr>
          <p:spPr>
            <a:xfrm>
              <a:off y="14677" x="516645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29" name="Shape 29"/>
            <p:cNvSpPr/>
            <p:nvPr/>
          </p:nvSpPr>
          <p:spPr>
            <a:xfrm>
              <a:off y="14677" x="540129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0" name="Shape 30"/>
            <p:cNvSpPr/>
            <p:nvPr/>
          </p:nvSpPr>
          <p:spPr>
            <a:xfrm>
              <a:off y="14677" x="563613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1" name="Shape 31"/>
            <p:cNvSpPr/>
            <p:nvPr/>
          </p:nvSpPr>
          <p:spPr>
            <a:xfrm>
              <a:off y="14677" x="587097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2" name="Shape 32"/>
            <p:cNvSpPr/>
            <p:nvPr/>
          </p:nvSpPr>
          <p:spPr>
            <a:xfrm>
              <a:off y="14677" x="610581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3" name="Shape 33"/>
            <p:cNvSpPr/>
            <p:nvPr/>
          </p:nvSpPr>
          <p:spPr>
            <a:xfrm>
              <a:off y="14677" x="634065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4" name="Shape 34"/>
            <p:cNvSpPr/>
            <p:nvPr/>
          </p:nvSpPr>
          <p:spPr>
            <a:xfrm>
              <a:off y="14677" x="657549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5" name="Shape 35"/>
            <p:cNvSpPr/>
            <p:nvPr/>
          </p:nvSpPr>
          <p:spPr>
            <a:xfrm>
              <a:off y="14677" x="6810331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6" name="Shape 36"/>
            <p:cNvSpPr/>
            <p:nvPr/>
          </p:nvSpPr>
          <p:spPr>
            <a:xfrm>
              <a:off y="14677" x="7045170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7" name="Shape 37"/>
            <p:cNvSpPr/>
            <p:nvPr/>
          </p:nvSpPr>
          <p:spPr>
            <a:xfrm>
              <a:off y="14677" x="7280009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8" name="Shape 38"/>
            <p:cNvSpPr/>
            <p:nvPr/>
          </p:nvSpPr>
          <p:spPr>
            <a:xfrm>
              <a:off y="14677" x="751484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39" name="Shape 39"/>
            <p:cNvSpPr/>
            <p:nvPr/>
          </p:nvSpPr>
          <p:spPr>
            <a:xfrm>
              <a:off y="14677" x="7749686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0" name="Shape 40"/>
            <p:cNvSpPr/>
            <p:nvPr/>
          </p:nvSpPr>
          <p:spPr>
            <a:xfrm>
              <a:off y="14677" x="7984525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1" name="Shape 41"/>
            <p:cNvSpPr/>
            <p:nvPr/>
          </p:nvSpPr>
          <p:spPr>
            <a:xfrm>
              <a:off y="14677" x="8219364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2" name="Shape 42"/>
            <p:cNvSpPr/>
            <p:nvPr/>
          </p:nvSpPr>
          <p:spPr>
            <a:xfrm>
              <a:off y="14677" x="8454203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3" name="Shape 43"/>
            <p:cNvSpPr/>
            <p:nvPr/>
          </p:nvSpPr>
          <p:spPr>
            <a:xfrm>
              <a:off y="14677" x="8689042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44" name="Shape 44"/>
            <p:cNvSpPr/>
            <p:nvPr/>
          </p:nvSpPr>
          <p:spPr>
            <a:xfrm>
              <a:off y="14677" x="8923867"/>
              <a:ext cy="6849600" cx="220199"/>
            </a:xfrm>
            <a:prstGeom prst="rect">
              <a:avLst/>
            </a:prstGeom>
            <a:gradFill>
              <a:gsLst>
                <a:gs pos="0">
                  <a:srgbClr val="BFBFBF">
                    <a:alpha val="18823"/>
                  </a:srgbClr>
                </a:gs>
                <a:gs pos="50000">
                  <a:srgbClr val="FFFFFF">
                    <a:alpha val="18823"/>
                  </a:srgbClr>
                </a:gs>
                <a:gs pos="97000">
                  <a:srgbClr val="BFBFBF">
                    <a:alpha val="18823"/>
                  </a:srgbClr>
                </a:gs>
                <a:gs pos="100000">
                  <a:srgbClr val="BFBFBF">
                    <a:alpha val="18823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45" name="Shape 4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279400" mar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trike="noStrike" u="none" b="0" cap="none" baseline="0" sz="4400" i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1600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-285750" marL="74295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-228600" marL="114300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-228600" marL="160020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-228600" marL="205740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-228600" marL="251460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-228600" marL="2971800">
              <a:spcBef>
                <a:spcPts val="4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-228600" marL="3429000">
              <a:spcBef>
                <a:spcPts val="40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-228600" marL="3886200">
              <a:spcBef>
                <a:spcPts val="40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4.jpg" Type="http://schemas.openxmlformats.org/officeDocument/2006/relationships/image" Id="rId4"/><Relationship Target="../media/image02.jpg" Type="http://schemas.openxmlformats.org/officeDocument/2006/relationships/image" Id="rId3"/><Relationship Target="../media/image00.png" Type="http://schemas.openxmlformats.org/officeDocument/2006/relationships/image" Id="rId5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7" name="Shape 77"/>
          <p:cNvSpPr/>
          <p:nvPr/>
        </p:nvSpPr>
        <p:spPr>
          <a:xfrm>
            <a:off y="3720695" x="4580625"/>
            <a:ext cy="2830443" cx="41619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78" name="Shape 78"/>
          <p:cNvSpPr txBox="1"/>
          <p:nvPr>
            <p:ph type="ctrTitle"/>
          </p:nvPr>
        </p:nvSpPr>
        <p:spPr>
          <a:xfrm>
            <a:off y="1911984" x="391160"/>
            <a:ext cy="561899" cx="83513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Profit + Prophet = Prophit</a:t>
            </a:r>
          </a:p>
        </p:txBody>
      </p:sp>
      <p:sp>
        <p:nvSpPr>
          <p:cNvPr id="79" name="Shape 79"/>
          <p:cNvSpPr txBox="1"/>
          <p:nvPr>
            <p:ph idx="1" type="subTitle"/>
          </p:nvPr>
        </p:nvSpPr>
        <p:spPr>
          <a:xfrm>
            <a:off y="2643248" x="403761"/>
            <a:ext cy="456299" cx="83424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Asim Alvi, Frank Bohn, Giovanni DeGrande, Andrew Demoleas, Eric Lee, Sangit Patel</a:t>
            </a:r>
          </a:p>
        </p:txBody>
      </p:sp>
      <p:sp>
        <p:nvSpPr>
          <p:cNvPr id="80" name="Shape 80"/>
          <p:cNvSpPr/>
          <p:nvPr/>
        </p:nvSpPr>
        <p:spPr>
          <a:xfrm>
            <a:off y="3699775" x="391160"/>
            <a:ext cy="2844448" cx="419082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81" name="Shape 81"/>
          <p:cNvSpPr/>
          <p:nvPr/>
        </p:nvSpPr>
        <p:spPr>
          <a:xfrm>
            <a:off y="657425" x="2763307"/>
            <a:ext cy="878335" cx="361738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restart="never" dur="indefinite" nodeType="tmRoot">
          <p:childTnLst>
            <p:seq nextAc="seek" concurrent="1">
              <p:cTn id="2" dur="indefinite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presetID="10" fill="hold" presetSubtype="0" presetClass="entr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Easily check stocks on the go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Predict changes in stock prices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Log favorite stocks together</a:t>
            </a:r>
          </a:p>
          <a:p>
            <a:r>
              <a:t/>
            </a:r>
          </a:p>
          <a:p>
            <a:pPr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For the new social generation</a:t>
            </a:r>
          </a:p>
        </p:txBody>
      </p:sp>
      <p:sp>
        <p:nvSpPr>
          <p:cNvPr id="87" name="Shape 87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Overview</a:t>
            </a:r>
          </a:p>
        </p:txBody>
      </p:sp>
      <p:sp>
        <p:nvSpPr>
          <p:cNvPr id="88" name="Shape 88"/>
          <p:cNvSpPr/>
          <p:nvPr/>
        </p:nvSpPr>
        <p:spPr>
          <a:xfrm>
            <a:off y="1879050" x="6638925"/>
            <a:ext cy="495300" cx="2047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Home Page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Displays news feed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Stock Search Page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Displays stock prediction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Favorites Page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Stores selected stocks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Social Page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Allows posts and search for other users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Profile Page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Displays user profile and user posts</a:t>
            </a:r>
          </a:p>
        </p:txBody>
      </p:sp>
      <p:sp>
        <p:nvSpPr>
          <p:cNvPr id="94" name="Shape 94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Features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We use an algorithm to predict stock prices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Based on past trends and values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Includes an article pinger</a:t>
            </a:r>
          </a:p>
          <a:p>
            <a:pPr rtl="0" lvl="1" indent="-419100" marL="914400">
              <a:buClr>
                <a:schemeClr val="dk1"/>
              </a:buClr>
              <a:buSzPct val="100000"/>
              <a:buFont typeface="Courier New"/>
              <a:buChar char="o"/>
            </a:pPr>
            <a:r>
              <a:rPr sz="3000" lang="en"/>
              <a:t>finds keywords and assigns value</a:t>
            </a:r>
          </a:p>
          <a:p>
            <a:r>
              <a:t/>
            </a:r>
          </a:p>
        </p:txBody>
      </p:sp>
      <p:sp>
        <p:nvSpPr>
          <p:cNvPr id="100" name="Shape 100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Stock Predictions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Predictions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Neural networks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Technical analysis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Past data points/trends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Multi layer perception </a:t>
            </a:r>
          </a:p>
          <a:p>
            <a:r>
              <a:t/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3000" lang="en"/>
              <a:t>Amount of data dictates speed to accuracy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106" name="Shape 106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Algorithm</a:t>
            </a:r>
          </a:p>
        </p:txBody>
      </p:sp>
      <p:sp>
        <p:nvSpPr>
          <p:cNvPr id="107" name="Shape 107"/>
          <p:cNvSpPr/>
          <p:nvPr/>
        </p:nvSpPr>
        <p:spPr>
          <a:xfrm>
            <a:off y="1757475" x="5709325"/>
            <a:ext cy="4191000" cx="31432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y="1600200" x="457200"/>
            <a:ext cy="4840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Import stocks from brokerage account</a:t>
            </a:r>
          </a:p>
          <a:p>
            <a:r>
              <a:t/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Hyperlink stock searches in posts</a:t>
            </a:r>
          </a:p>
          <a:p>
            <a:r>
              <a:t/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Hyperlinks to news articles</a:t>
            </a:r>
          </a:p>
          <a:p>
            <a:r>
              <a:t/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Word learned uses user posts</a:t>
            </a:r>
          </a:p>
          <a:p>
            <a:r>
              <a:t/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View your followers</a:t>
            </a:r>
          </a:p>
          <a:p>
            <a:r>
              <a:t/>
            </a:r>
          </a:p>
          <a:p>
            <a:pPr rtl="0" lvl="0" indent="-3810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sz="2400" lang="en"/>
              <a:t>Place all social posts of database</a:t>
            </a:r>
          </a:p>
        </p:txBody>
      </p:sp>
      <p:sp>
        <p:nvSpPr>
          <p:cNvPr id="113" name="Shape 113"/>
          <p:cNvSpPr txBox="1"/>
          <p:nvPr>
            <p:ph type="title"/>
          </p:nvPr>
        </p:nvSpPr>
        <p:spPr>
          <a:xfrm>
            <a:off y="17761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>
              <a:buNone/>
            </a:pPr>
            <a:r>
              <a:rPr lang="en"/>
              <a:t>What's Next?</a:t>
            </a:r>
          </a:p>
        </p:txBody>
      </p:sp>
      <p:sp>
        <p:nvSpPr>
          <p:cNvPr id="114" name="Shape 114"/>
          <p:cNvSpPr/>
          <p:nvPr/>
        </p:nvSpPr>
        <p:spPr>
          <a:xfrm rot="581880">
            <a:off y="1830450" x="6451049"/>
            <a:ext cy="2343150" cx="21526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503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CFCFCF"/>
      </a:accent1>
      <a:accent2>
        <a:srgbClr val="94AE8E"/>
      </a:accent2>
      <a:accent3>
        <a:srgbClr val="4E7A82"/>
      </a:accent3>
      <a:accent4>
        <a:srgbClr val="666699"/>
      </a:accent4>
      <a:accent5>
        <a:srgbClr val="60506F"/>
      </a:accent5>
      <a:accent6>
        <a:srgbClr val="4B4352"/>
      </a:accent6>
      <a:hlink>
        <a:srgbClr val="8694C0"/>
      </a:hlink>
      <a:folHlink>
        <a:srgbClr val="919191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