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</p:sldIdLst>
  <p:sldSz cy="5143500" cx="9144000"/>
  <p:notesSz cx="6858000" cy="9144000"/>
  <p:embeddedFontLst>
    <p:embeddedFont>
      <p:font typeface="Economica"/>
      <p:regular r:id="rId12"/>
      <p:bold r:id="rId13"/>
      <p:italic r:id="rId14"/>
      <p:boldItalic r:id="rId15"/>
    </p:embeddedFont>
    <p:embeddedFont>
      <p:font typeface="Open Sans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font" Target="fonts/Economica-bold.fntdata"/><Relationship Id="rId12" Type="http://schemas.openxmlformats.org/officeDocument/2006/relationships/font" Target="fonts/Economica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font" Target="fonts/Economica-boldItalic.fntdata"/><Relationship Id="rId14" Type="http://schemas.openxmlformats.org/officeDocument/2006/relationships/font" Target="fonts/Economica-italic.fntdata"/><Relationship Id="rId17" Type="http://schemas.openxmlformats.org/officeDocument/2006/relationships/font" Target="fonts/OpenSans-bold.fntdata"/><Relationship Id="rId16" Type="http://schemas.openxmlformats.org/officeDocument/2006/relationships/font" Target="fonts/OpenSans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OpenSans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OpenSans-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569661721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569661721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5696617216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5696617216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5696617216_0_1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5696617216_0_1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58b7a1204b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58b7a1204b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58b7a1204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58b7a1204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bg>
      <p:bgPr>
        <a:solidFill>
          <a:srgbClr val="434343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/>
          <p:nvPr/>
        </p:nvSpPr>
        <p:spPr>
          <a:xfrm>
            <a:off x="2744013" y="756700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FFF44F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56" name="Google Shape;56;p14"/>
          <p:cNvSpPr/>
          <p:nvPr/>
        </p:nvSpPr>
        <p:spPr>
          <a:xfrm rot="10800000">
            <a:off x="5318350" y="32667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FFF44F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57" name="Google Shape;57;p14"/>
          <p:cNvSpPr txBox="1"/>
          <p:nvPr>
            <p:ph type="ctrTitle"/>
          </p:nvPr>
        </p:nvSpPr>
        <p:spPr>
          <a:xfrm>
            <a:off x="3044700" y="1444255"/>
            <a:ext cx="3054600" cy="1537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4200"/>
              <a:buNone/>
              <a:defRPr>
                <a:solidFill>
                  <a:srgbClr val="EFEFE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" type="subTitle"/>
          </p:nvPr>
        </p:nvSpPr>
        <p:spPr>
          <a:xfrm>
            <a:off x="3044700" y="3116580"/>
            <a:ext cx="3054600" cy="701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100"/>
              <a:buFont typeface="Economica"/>
              <a:buNone/>
              <a:defRPr sz="2100">
                <a:solidFill>
                  <a:srgbClr val="EFEFEF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/>
          <p:nvPr/>
        </p:nvSpPr>
        <p:spPr>
          <a:xfrm flipH="1">
            <a:off x="7595938" y="4602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lt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2" name="Google Shape;62;p15"/>
          <p:cNvSpPr/>
          <p:nvPr/>
        </p:nvSpPr>
        <p:spPr>
          <a:xfrm flipH="1" rot="10800000">
            <a:off x="466425" y="35583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lt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3" name="Google Shape;63;p15"/>
          <p:cNvSpPr txBox="1"/>
          <p:nvPr>
            <p:ph type="title"/>
          </p:nvPr>
        </p:nvSpPr>
        <p:spPr>
          <a:xfrm>
            <a:off x="773700" y="1806450"/>
            <a:ext cx="7596600" cy="153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bg>
      <p:bgPr>
        <a:solidFill>
          <a:srgbClr val="434343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rgbClr val="FFF4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6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4200"/>
              <a:buNone/>
              <a:defRPr>
                <a:solidFill>
                  <a:srgbClr val="EFEFE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311700" y="1225225"/>
            <a:ext cx="8520600" cy="3354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800"/>
              <a:buChar char="●"/>
              <a:defRPr>
                <a:solidFill>
                  <a:srgbClr val="EFEFEF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○"/>
              <a:defRPr>
                <a:solidFill>
                  <a:srgbClr val="EFEFEF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■"/>
              <a:defRPr>
                <a:solidFill>
                  <a:srgbClr val="EFEFEF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●"/>
              <a:defRPr>
                <a:solidFill>
                  <a:srgbClr val="EFEFEF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○"/>
              <a:defRPr>
                <a:solidFill>
                  <a:srgbClr val="EFEFEF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■"/>
              <a:defRPr>
                <a:solidFill>
                  <a:srgbClr val="EFEFEF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●"/>
              <a:defRPr>
                <a:solidFill>
                  <a:srgbClr val="EFEFEF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○"/>
              <a:defRPr>
                <a:solidFill>
                  <a:srgbClr val="EFEFEF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rgbClr val="EFEFEF"/>
              </a:buClr>
              <a:buSzPts val="1400"/>
              <a:buChar char="■"/>
              <a:defRPr>
                <a:solidFill>
                  <a:srgbClr val="EFEFEF"/>
                </a:solidFill>
              </a:defRPr>
            </a:lvl9pPr>
          </a:lstStyle>
          <a:p/>
        </p:txBody>
      </p:sp>
      <p:sp>
        <p:nvSpPr>
          <p:cNvPr id="69" name="Google Shape;69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7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72" name="Google Shape;72;p17"/>
          <p:cNvSpPr txBox="1"/>
          <p:nvPr>
            <p:ph idx="1" type="body"/>
          </p:nvPr>
        </p:nvSpPr>
        <p:spPr>
          <a:xfrm>
            <a:off x="311700" y="1225225"/>
            <a:ext cx="3999900" cy="3354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3" name="Google Shape;73;p17"/>
          <p:cNvSpPr txBox="1"/>
          <p:nvPr>
            <p:ph idx="2" type="body"/>
          </p:nvPr>
        </p:nvSpPr>
        <p:spPr>
          <a:xfrm>
            <a:off x="4832400" y="1225225"/>
            <a:ext cx="3999900" cy="3354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4" name="Google Shape;74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8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77" name="Google Shape;77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80" name="Google Shape;80;p19"/>
          <p:cNvSpPr txBox="1"/>
          <p:nvPr>
            <p:ph idx="1" type="body"/>
          </p:nvPr>
        </p:nvSpPr>
        <p:spPr>
          <a:xfrm>
            <a:off x="311700" y="1399400"/>
            <a:ext cx="2808000" cy="2784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1" name="Google Shape;81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0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rgbClr val="FFF4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20"/>
          <p:cNvSpPr txBox="1"/>
          <p:nvPr>
            <p:ph type="title"/>
          </p:nvPr>
        </p:nvSpPr>
        <p:spPr>
          <a:xfrm>
            <a:off x="490250" y="450150"/>
            <a:ext cx="5878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85" name="Google Shape;85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1"/>
          <p:cNvSpPr/>
          <p:nvPr/>
        </p:nvSpPr>
        <p:spPr>
          <a:xfrm>
            <a:off x="2100" y="-25"/>
            <a:ext cx="4572000" cy="5143500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1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rgbClr val="FFF4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89" name="Google Shape;89;p21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0" name="Google Shape;90;p21"/>
          <p:cNvSpPr txBox="1"/>
          <p:nvPr>
            <p:ph type="title"/>
          </p:nvPr>
        </p:nvSpPr>
        <p:spPr>
          <a:xfrm>
            <a:off x="265500" y="929275"/>
            <a:ext cx="4045200" cy="1786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44F"/>
              </a:buClr>
              <a:buSzPts val="4200"/>
              <a:buNone/>
              <a:defRPr>
                <a:solidFill>
                  <a:srgbClr val="FFF44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91" name="Google Shape;91;p21"/>
          <p:cNvSpPr txBox="1"/>
          <p:nvPr>
            <p:ph idx="1" type="subTitle"/>
          </p:nvPr>
        </p:nvSpPr>
        <p:spPr>
          <a:xfrm>
            <a:off x="265500" y="2769001"/>
            <a:ext cx="4045200" cy="1574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Economica"/>
              <a:buNone/>
              <a:defRPr sz="2400">
                <a:solidFill>
                  <a:srgbClr val="EFEFEF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92" name="Google Shape;92;p21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>
                <a:solidFill>
                  <a:srgbClr val="000000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93" name="Google Shape;93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2"/>
          <p:cNvSpPr txBox="1"/>
          <p:nvPr>
            <p:ph idx="1" type="body"/>
          </p:nvPr>
        </p:nvSpPr>
        <p:spPr>
          <a:xfrm>
            <a:off x="319500" y="42189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96" name="Google Shape;96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3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rgbClr val="FFF4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23"/>
          <p:cNvSpPr txBox="1"/>
          <p:nvPr>
            <p:ph hasCustomPrompt="1" type="title"/>
          </p:nvPr>
        </p:nvSpPr>
        <p:spPr>
          <a:xfrm>
            <a:off x="311700" y="957125"/>
            <a:ext cx="8520600" cy="212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44F"/>
              </a:buClr>
              <a:buSzPts val="16000"/>
              <a:buNone/>
              <a:defRPr sz="16000">
                <a:solidFill>
                  <a:srgbClr val="FFF44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0" name="Google Shape;100;p23"/>
          <p:cNvSpPr txBox="1"/>
          <p:nvPr>
            <p:ph idx="1" type="body"/>
          </p:nvPr>
        </p:nvSpPr>
        <p:spPr>
          <a:xfrm>
            <a:off x="311700" y="316200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1" name="Google Shape;101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225225"/>
            <a:ext cx="8520600" cy="3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5"/>
          <p:cNvSpPr txBox="1"/>
          <p:nvPr>
            <p:ph idx="1" type="subTitle"/>
          </p:nvPr>
        </p:nvSpPr>
        <p:spPr>
          <a:xfrm>
            <a:off x="3044700" y="2221055"/>
            <a:ext cx="3054600" cy="70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Michelle Curreri, Suvranil Ghosh, Ziad Mallah, Anthony Merheb, Roshni Shah, Holly Smith, Hersh Shrivastava, Brandon Tong, Dante Torello</a:t>
            </a:r>
            <a:endParaRPr/>
          </a:p>
        </p:txBody>
      </p:sp>
      <p:pic>
        <p:nvPicPr>
          <p:cNvPr id="109" name="Google Shape;109;p25"/>
          <p:cNvPicPr preferRelativeResize="0"/>
          <p:nvPr/>
        </p:nvPicPr>
        <p:blipFill rotWithShape="1">
          <a:blip r:embed="rId3">
            <a:alphaModFix/>
          </a:blip>
          <a:srcRect b="39304" l="4803" r="7538" t="27586"/>
          <a:stretch/>
        </p:blipFill>
        <p:spPr>
          <a:xfrm>
            <a:off x="3044700" y="1222375"/>
            <a:ext cx="2626001" cy="414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51925" y="1171550"/>
            <a:ext cx="465675" cy="465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6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About TurboYums &amp; Who it is for</a:t>
            </a:r>
            <a:endParaRPr/>
          </a:p>
        </p:txBody>
      </p:sp>
      <p:sp>
        <p:nvSpPr>
          <p:cNvPr id="116" name="Google Shape;116;p26"/>
          <p:cNvSpPr txBox="1"/>
          <p:nvPr>
            <p:ph idx="1" type="body"/>
          </p:nvPr>
        </p:nvSpPr>
        <p:spPr>
          <a:xfrm>
            <a:off x="311700" y="1205500"/>
            <a:ext cx="8520600" cy="345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TurboYums is an application created in order to aid in making the restaurant environment more automated and to make the lives of employees and customers easier</a:t>
            </a:r>
            <a:endParaRPr sz="1700"/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TurboYums was created for restaurants of all sizes in mind with the goal of streamlining the dining experience and reducing the human effort required for operation by using automation.</a:t>
            </a:r>
            <a:endParaRPr sz="1700"/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To accomplish this, we created an app with several interfaces to help our users: customers, managers, and several different types of users (manager, chef, server, etc.)</a:t>
            </a:r>
            <a:endParaRPr sz="1700"/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t/>
            </a:r>
            <a:endParaRPr sz="1700"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7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7"/>
          <p:cNvSpPr txBox="1"/>
          <p:nvPr>
            <p:ph type="title"/>
          </p:nvPr>
        </p:nvSpPr>
        <p:spPr>
          <a:xfrm>
            <a:off x="311700" y="63450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Functional Features</a:t>
            </a:r>
            <a:endParaRPr/>
          </a:p>
        </p:txBody>
      </p:sp>
      <p:sp>
        <p:nvSpPr>
          <p:cNvPr id="122" name="Google Shape;122;p27"/>
          <p:cNvSpPr txBox="1"/>
          <p:nvPr>
            <p:ph idx="1" type="body"/>
          </p:nvPr>
        </p:nvSpPr>
        <p:spPr>
          <a:xfrm>
            <a:off x="239575" y="742350"/>
            <a:ext cx="8680200" cy="432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For Staff:</a:t>
            </a:r>
            <a:endParaRPr sz="1500"/>
          </a:p>
          <a:p>
            <a:pPr indent="-31750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Table Editing -  we have implemented the ability for Staff to rearrange the layout of tables in the restaurant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Export Payroll - Export employee hours to an excel sheet for easy manipulation and processing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Order Queue - Chef and Servers can view food in the works and update the status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Edit Menu - Management can now update the menu from the app interface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Pinging - Notifications can be pushed to employees by both customers and other employees and be read by them</a:t>
            </a:r>
            <a:endParaRPr sz="14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For Customers:</a:t>
            </a:r>
            <a:endParaRPr sz="1500"/>
          </a:p>
          <a:p>
            <a:pPr indent="-31750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Seating - Customers can now choose their seat from any open table in the app.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Menu Filtering - Customers can select ingredient restrictions which will filter the menu so they don’t see items that include those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Email Receipt - Customers can choose to have the receipt for their meal sent to their email</a:t>
            </a:r>
            <a:endParaRPr sz="1400"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Customers can send pings to restaurant staff regarding a user-defined topic.</a:t>
            </a:r>
            <a:endParaRPr sz="1400"/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8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Minor Changes Since First Demo</a:t>
            </a:r>
            <a:endParaRPr/>
          </a:p>
        </p:txBody>
      </p:sp>
      <p:sp>
        <p:nvSpPr>
          <p:cNvPr id="128" name="Google Shape;128;p28"/>
          <p:cNvSpPr txBox="1"/>
          <p:nvPr>
            <p:ph idx="1" type="body"/>
          </p:nvPr>
        </p:nvSpPr>
        <p:spPr>
          <a:xfrm>
            <a:off x="311700" y="1225225"/>
            <a:ext cx="8520600" cy="335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Tipping Interface - Option available that allows customer to tip the server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Redeeming Rewards - When a threshold value of points of been reached, a discount will be automatically applied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Removing Items From Order- Customers have the option to delete the item from their order and will be led to a confirmation delete page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434343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9"/>
          <p:cNvSpPr txBox="1"/>
          <p:nvPr>
            <p:ph type="title"/>
          </p:nvPr>
        </p:nvSpPr>
        <p:spPr>
          <a:xfrm>
            <a:off x="233500" y="1254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Project Roadmap</a:t>
            </a:r>
            <a:endParaRPr/>
          </a:p>
        </p:txBody>
      </p:sp>
      <p:pic>
        <p:nvPicPr>
          <p:cNvPr id="134" name="Google Shape;13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3500" y="880850"/>
            <a:ext cx="8774876" cy="40113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