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2.xml" Type="http://schemas.openxmlformats.org/officeDocument/2006/relationships/theme" Id="rId1"/><Relationship Target="slides/slide5.xml" Type="http://schemas.openxmlformats.org/officeDocument/2006/relationships/slide" Id="rId10"/><Relationship Target="slideMasters/slideMaster1.xml" Type="http://schemas.openxmlformats.org/officeDocument/2006/relationships/slideMaster" Id="rId4"/><Relationship Target="slides/slide6.xml" Type="http://schemas.openxmlformats.org/officeDocument/2006/relationships/slide" Id="rId11"/><Relationship Target="tableStyles.xml" Type="http://schemas.openxmlformats.org/officeDocument/2006/relationships/tableStyles" Id="rId3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spcBef>
                <a:spcPts val="0"/>
              </a:spcBef>
              <a:buSzPct val="100000"/>
              <a:defRPr b="1" sz="4800"/>
            </a:lvl1pPr>
            <a:lvl2pPr indent="304800">
              <a:spcBef>
                <a:spcPts val="0"/>
              </a:spcBef>
              <a:buSzPct val="100000"/>
              <a:defRPr b="1" sz="4800"/>
            </a:lvl2pPr>
            <a:lvl3pPr indent="304800">
              <a:spcBef>
                <a:spcPts val="0"/>
              </a:spcBef>
              <a:buSzPct val="100000"/>
              <a:defRPr b="1" sz="4800"/>
            </a:lvl3pPr>
            <a:lvl4pPr indent="304800">
              <a:spcBef>
                <a:spcPts val="0"/>
              </a:spcBef>
              <a:buSzPct val="100000"/>
              <a:defRPr b="1" sz="4800"/>
            </a:lvl4pPr>
            <a:lvl5pPr indent="304800">
              <a:spcBef>
                <a:spcPts val="0"/>
              </a:spcBef>
              <a:buSzPct val="100000"/>
              <a:defRPr b="1" sz="4800"/>
            </a:lvl5pPr>
            <a:lvl6pPr indent="304800">
              <a:spcBef>
                <a:spcPts val="0"/>
              </a:spcBef>
              <a:buSzPct val="100000"/>
              <a:defRPr b="1" sz="4800"/>
            </a:lvl6pPr>
            <a:lvl7pPr indent="304800">
              <a:spcBef>
                <a:spcPts val="0"/>
              </a:spcBef>
              <a:buSzPct val="100000"/>
              <a:defRPr b="1" sz="4800"/>
            </a:lvl7pPr>
            <a:lvl8pPr indent="304800">
              <a:spcBef>
                <a:spcPts val="0"/>
              </a:spcBef>
              <a:buSzPct val="100000"/>
              <a:defRPr b="1" sz="4800"/>
            </a:lvl8pPr>
            <a:lvl9pPr indent="304800">
              <a:spcBef>
                <a:spcPts val="0"/>
              </a:spcBef>
              <a:buSzPct val="100000"/>
              <a:defRPr b="1" sz="48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spcBef>
                <a:spcPts val="0"/>
              </a:spcBef>
              <a:buClr>
                <a:srgbClr val="FFFFFF"/>
              </a:buClr>
              <a:buNone/>
              <a:defRPr>
                <a:solidFill>
                  <a:srgbClr val="FFFFFF"/>
                </a:solidFill>
              </a:defRPr>
            </a:lvl1pPr>
            <a:lvl2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2pPr>
            <a:lvl3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3pPr>
            <a:lvl4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4pPr>
            <a:lvl5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5pPr>
            <a:lvl6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6pPr>
            <a:lvl7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7pPr>
            <a:lvl8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8pPr>
            <a:lvl9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" name="Shape 15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" name="Shape 16"/>
          <p:cNvSpPr/>
          <p:nvPr/>
        </p:nvSpPr>
        <p:spPr>
          <a:xfrm>
            <a:off y="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/>
          <p:nvPr/>
        </p:nvSpPr>
        <p:spPr>
          <a:xfrm>
            <a:off y="1916906" x="3175"/>
            <a:ext cy="611981" cx="635000"/>
          </a:xfrm>
          <a:custGeom>
            <a:pathLst>
              <a:path w="400" extrusionOk="0" h="514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/>
          <p:nvPr/>
        </p:nvSpPr>
        <p:spPr>
          <a:xfrm>
            <a:off y="1307306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" name="Shape 19"/>
          <p:cNvSpPr/>
          <p:nvPr/>
        </p:nvSpPr>
        <p:spPr>
          <a:xfrm>
            <a:off y="1307306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/>
          <p:nvPr/>
        </p:nvSpPr>
        <p:spPr>
          <a:xfrm>
            <a:off y="3226593" x="152400"/>
            <a:ext cy="609600" cx="1317625"/>
          </a:xfrm>
          <a:custGeom>
            <a:pathLst>
              <a:path w="830" extrusionOk="0" h="512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" name="Shape 21"/>
          <p:cNvSpPr/>
          <p:nvPr/>
        </p:nvSpPr>
        <p:spPr>
          <a:xfrm>
            <a:off y="2614612" x="152400"/>
            <a:ext cy="611981" cx="1317625"/>
          </a:xfrm>
          <a:custGeom>
            <a:pathLst>
              <a:path w="830" extrusionOk="0" h="514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" name="Shape 22"/>
          <p:cNvSpPr/>
          <p:nvPr/>
        </p:nvSpPr>
        <p:spPr>
          <a:xfrm>
            <a:off y="2614612" x="984250"/>
            <a:ext cy="611981" cx="1322387"/>
          </a:xfrm>
          <a:custGeom>
            <a:pathLst>
              <a:path w="833" extrusionOk="0" h="514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" name="Shape 24"/>
          <p:cNvSpPr/>
          <p:nvPr/>
        </p:nvSpPr>
        <p:spPr>
          <a:xfrm>
            <a:off y="4533900" x="984250"/>
            <a:ext cy="609600" cx="1322387"/>
          </a:xfrm>
          <a:custGeom>
            <a:pathLst>
              <a:path w="833" extrusionOk="0" h="512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" name="Shape 25"/>
          <p:cNvSpPr/>
          <p:nvPr/>
        </p:nvSpPr>
        <p:spPr>
          <a:xfrm>
            <a:off y="3924300" x="984250"/>
            <a:ext cy="609600" cx="1322387"/>
          </a:xfrm>
          <a:custGeom>
            <a:pathLst>
              <a:path w="833" extrusionOk="0" h="512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" name="Shape 26"/>
          <p:cNvSpPr/>
          <p:nvPr/>
        </p:nvSpPr>
        <p:spPr>
          <a:xfrm>
            <a:off y="3924300" x="1820863"/>
            <a:ext cy="609600" cx="1317625"/>
          </a:xfrm>
          <a:custGeom>
            <a:pathLst>
              <a:path w="830" extrusionOk="0" h="512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" name="Shape 27"/>
          <p:cNvSpPr/>
          <p:nvPr/>
        </p:nvSpPr>
        <p:spPr>
          <a:xfrm>
            <a:off y="6096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" name="Shape 28"/>
          <p:cNvSpPr/>
          <p:nvPr/>
        </p:nvSpPr>
        <p:spPr>
          <a:xfrm>
            <a:off y="1916906" x="152400"/>
            <a:ext cy="611981" cx="1317625"/>
          </a:xfrm>
          <a:custGeom>
            <a:pathLst>
              <a:path w="830" extrusionOk="0" h="514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" name="Shape 29"/>
          <p:cNvSpPr/>
          <p:nvPr/>
        </p:nvSpPr>
        <p:spPr>
          <a:xfrm>
            <a:off y="3226593" x="984250"/>
            <a:ext cy="609600" cx="1322387"/>
          </a:xfrm>
          <a:custGeom>
            <a:pathLst>
              <a:path w="833" extrusionOk="0" h="512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" name="Shape 3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" name="Shape 31"/>
          <p:cNvSpPr/>
          <p:nvPr/>
        </p:nvSpPr>
        <p:spPr>
          <a:xfrm>
            <a:off y="4533900" x="1820863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" name="Shape 34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" name="Shape 35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" name="Shape 36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" name="Shape 38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" name="Shape 48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200150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y="1200150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53" name="Shape 5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" name="Shape 5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2" name="Shape 6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4" name="Shape 6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5" name="Shape 6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y="3320653" x="1574800"/>
            <a:ext cy="5133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14300" marL="0">
              <a:spcBef>
                <a:spcPts val="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69" name="Shape 6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4" name="Shape 7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6" name="Shape 7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%" r="100%"/>
          </a:path>
          <a:tileRect b="-100%" l="-100%"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spcBef>
                <a:spcPts val="0"/>
              </a:spcBef>
              <a:buClr>
                <a:schemeClr val="lt1"/>
              </a:buClr>
              <a:buSzPct val="100000"/>
              <a:defRPr sz="3200">
                <a:solidFill>
                  <a:schemeClr val="lt1"/>
                </a:solidFill>
              </a:defRPr>
            </a:lvl1pPr>
            <a:lvl2pPr indent="-107950" marL="742950">
              <a:spcBef>
                <a:spcPts val="560"/>
              </a:spcBef>
              <a:buClr>
                <a:schemeClr val="lt1"/>
              </a:buClr>
              <a:buSzPct val="100000"/>
              <a:defRPr sz="2800">
                <a:solidFill>
                  <a:schemeClr val="lt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indent="-101600" marL="1600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4pPr>
            <a:lvl5pPr indent="-101600" marL="20574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5pPr>
            <a:lvl6pPr indent="-101600" marL="25146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6pPr>
            <a:lvl7pPr indent="-101600" marL="29718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7pPr>
            <a:lvl8pPr indent="-101600" marL="34290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8pPr>
            <a:lvl9pPr indent="-101600" marL="3886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" name="Shape 8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" name="Shape 9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4"/><Relationship Target="../media/image02.png" Type="http://schemas.openxmlformats.org/officeDocument/2006/relationships/image" Id="rId3"/><Relationship Target="../media/image00.png" Type="http://schemas.openxmlformats.org/officeDocument/2006/relationships/image" Id="rId5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B5394"/>
        </a:solidFill>
      </p:bgPr>
    </p:bg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DEMO #1</a:t>
            </a:r>
          </a:p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lang="en"/>
              <a:t>Why Wait?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y="3042275" x="6491450"/>
            <a:ext cy="2061900" cx="2612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Group Members: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           	Amgad Armanus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Jake Chou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Mitul Gada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Avni Patel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Nirjan Thayaparan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Diego Urquiza                                                                                                     	     	Christian Youssef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y="114750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Geared for any dine-in restaurants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Our system automates waiter’s pad, chef incoming orders, restaurant layout , and manager system options(inventory, employee,etc)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Our main goal is to minimize customer wait times while improving the accuracy of customer orders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With our system, all employees should have simple ease of use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87" name="Shape 87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lang="en"/>
              <a:t>Who is it for?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Features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Place order- Allows user to see menu, select item, and place order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Checkout- Allows user to mark bill as paid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Add item to menu- Allows user to change menu item, description of menu item, and change picture of menu item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y="2494475" x="1706500"/>
            <a:ext cy="857400" cx="1943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/>
              <a:t>Menu</a:t>
            </a:r>
          </a:p>
        </p:txBody>
      </p:sp>
      <p:pic>
        <p:nvPicPr>
          <p:cNvPr id="99" name="Shape 9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07525" x="236350"/>
            <a:ext cy="2307250" cx="410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/>
          <p:nvPr/>
        </p:nvSpPr>
        <p:spPr>
          <a:xfrm>
            <a:off y="2514775" x="6854250"/>
            <a:ext cy="179999" cx="1035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>
                <a:solidFill>
                  <a:srgbClr val="FFFFFF"/>
                </a:solidFill>
              </a:rPr>
              <a:t>Order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694775" x="2915025"/>
            <a:ext cy="1956250" cx="347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/>
        </p:nvSpPr>
        <p:spPr>
          <a:xfrm>
            <a:off y="4592000" x="4243125"/>
            <a:ext cy="123899" cx="1429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>
                <a:solidFill>
                  <a:srgbClr val="FFFFFF"/>
                </a:solidFill>
              </a:rPr>
              <a:t>Table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07525" x="4929650"/>
            <a:ext cy="2307250" cx="4101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Future Plan of Work</a:t>
            </a:r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Make the system more stable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Organize the data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Add more features </a:t>
            </a:r>
          </a:p>
          <a:p>
            <a:pPr rtl="0" lvl="1" indent="-381000" marL="9144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➢"/>
            </a:pPr>
            <a:r>
              <a:rPr sz="2400" lang="en"/>
              <a:t>( edit inventory, more items, chef timer, call button)</a:t>
            </a:r>
          </a:p>
          <a:p>
            <a:pPr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User friendly ( better ease of use)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References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/>
              <a:t>https://code.google.com/p/easymenu-restaurant-menu/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te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