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308599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-929606" y="-12700"/>
            <a:ext cx="16551777" cy="110345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-647700" y="508000"/>
            <a:ext cx="12369801" cy="61425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13"/>
          </p:nvPr>
        </p:nvSpPr>
        <p:spPr>
          <a:xfrm>
            <a:off x="2451058" y="-138499"/>
            <a:ext cx="13525502" cy="90170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idx="13"/>
          </p:nvPr>
        </p:nvSpPr>
        <p:spPr>
          <a:xfrm>
            <a:off x="4473575" y="2032000"/>
            <a:ext cx="10287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426200" y="4965700"/>
            <a:ext cx="5886450" cy="3924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37350" y="639233"/>
            <a:ext cx="5880100" cy="3920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-3400425" y="-127000"/>
            <a:ext cx="13525500" cy="9017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re-Encryption.png" descr="Pre-Encryp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48100" y="1380179"/>
            <a:ext cx="5308600" cy="228601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Encryption"/>
          <p:cNvSpPr txBox="1"/>
          <p:nvPr/>
        </p:nvSpPr>
        <p:spPr>
          <a:xfrm>
            <a:off x="1542092" y="390381"/>
            <a:ext cx="1683411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Encryption</a:t>
            </a:r>
          </a:p>
        </p:txBody>
      </p:sp>
      <p:sp>
        <p:nvSpPr>
          <p:cNvPr id="121" name="ASCII -&gt; Decimal -&gt; Hex -&gt; (m^E) mod N"/>
          <p:cNvSpPr txBox="1"/>
          <p:nvPr/>
        </p:nvSpPr>
        <p:spPr>
          <a:xfrm>
            <a:off x="4805933" y="1912081"/>
            <a:ext cx="3392933" cy="299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spcBef>
                <a:spcPts val="4200"/>
              </a:spcBef>
              <a:defRPr b="0" sz="1400"/>
            </a:lvl1pPr>
          </a:lstStyle>
          <a:p>
            <a:pPr>
              <a:defRPr sz="3200"/>
            </a:pPr>
            <a:r>
              <a:rPr sz="1400"/>
              <a:t>ASCII -&gt; Decimal -&gt; Hex -&gt; (m^E) mod N</a:t>
            </a:r>
          </a:p>
        </p:txBody>
      </p:sp>
      <p:sp>
        <p:nvSpPr>
          <p:cNvPr id="122" name="N = multiplication of two, large prime numbers (numbers kept secret)…"/>
          <p:cNvSpPr txBox="1"/>
          <p:nvPr/>
        </p:nvSpPr>
        <p:spPr>
          <a:xfrm>
            <a:off x="3721798" y="2391259"/>
            <a:ext cx="5561204" cy="503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1400"/>
            </a:pPr>
            <a:r>
              <a:t>N = multiplication of two, large prime numbers (numbers kept secret)</a:t>
            </a:r>
          </a:p>
          <a:p>
            <a:pPr>
              <a:defRPr b="0" sz="1400"/>
            </a:pPr>
            <a:r>
              <a:t>E = any, small odd number greater than 1 that is not a multiple of phi</a:t>
            </a:r>
          </a:p>
        </p:txBody>
      </p:sp>
      <p:pic>
        <p:nvPicPr>
          <p:cNvPr id="123" name="Post-Encryption.png" descr="Post-Encryptio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82850" y="3676760"/>
            <a:ext cx="8039100" cy="228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Encrypted Data Means Literally Nothing.png" descr="Encrypted Data Means Literally Nothin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05934" y="4357958"/>
            <a:ext cx="3392933" cy="4253459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as we can see, the encoded text means nothing by itself"/>
          <p:cNvSpPr txBox="1"/>
          <p:nvPr/>
        </p:nvSpPr>
        <p:spPr>
          <a:xfrm>
            <a:off x="4210748" y="8882933"/>
            <a:ext cx="4583304" cy="299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1400"/>
            </a:lvl1pPr>
          </a:lstStyle>
          <a:p>
            <a:pPr/>
            <a:r>
              <a:t>as we can see, the encoded text means nothing by itself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Decryption"/>
          <p:cNvSpPr txBox="1"/>
          <p:nvPr/>
        </p:nvSpPr>
        <p:spPr>
          <a:xfrm>
            <a:off x="1530814" y="390381"/>
            <a:ext cx="1705967" cy="46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Decryption</a:t>
            </a:r>
          </a:p>
        </p:txBody>
      </p:sp>
      <p:pic>
        <p:nvPicPr>
          <p:cNvPr id="128" name="Post-Encryption.png" descr="Post-Encryp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82850" y="1367846"/>
            <a:ext cx="8039100" cy="228601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(c^d) mod N -&gt; Decrypted Hex -&gt; Decimal -&gt; ASCII"/>
          <p:cNvSpPr txBox="1"/>
          <p:nvPr/>
        </p:nvSpPr>
        <p:spPr>
          <a:xfrm>
            <a:off x="4348187" y="1906270"/>
            <a:ext cx="4308426" cy="299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1400"/>
            </a:lvl1pPr>
          </a:lstStyle>
          <a:p>
            <a:pPr/>
            <a:r>
              <a:t>(c^d) mod N -&gt; Decrypted Hex -&gt; Decimal -&gt; ASCII  </a:t>
            </a:r>
          </a:p>
        </p:txBody>
      </p:sp>
      <p:sp>
        <p:nvSpPr>
          <p:cNvPr id="130" name="N = multiplication of two, large prime numbers (numbers kept secret)…"/>
          <p:cNvSpPr txBox="1"/>
          <p:nvPr/>
        </p:nvSpPr>
        <p:spPr>
          <a:xfrm>
            <a:off x="3721798" y="2214775"/>
            <a:ext cx="5561204" cy="706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1400"/>
            </a:pPr>
            <a:r>
              <a:t>N = multiplication of two, large prime numbers (numbers kept secret)</a:t>
            </a:r>
          </a:p>
          <a:p>
            <a:pPr>
              <a:defRPr b="0" sz="1400"/>
            </a:pPr>
            <a:r>
              <a:t>E = any, small odd number greater than 1 that is not a multiple of phi</a:t>
            </a:r>
          </a:p>
          <a:p>
            <a:pPr>
              <a:defRPr b="0" sz="1400"/>
            </a:pPr>
            <a:r>
              <a:t>c = the encrypted text</a:t>
            </a:r>
          </a:p>
        </p:txBody>
      </p:sp>
      <p:sp>
        <p:nvSpPr>
          <p:cNvPr id="131" name="Private Key found by:…"/>
          <p:cNvSpPr txBox="1"/>
          <p:nvPr/>
        </p:nvSpPr>
        <p:spPr>
          <a:xfrm>
            <a:off x="3681260" y="3539326"/>
            <a:ext cx="5642280" cy="1112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1400"/>
            </a:pPr>
            <a:r>
              <a:t>Private Key found by:</a:t>
            </a:r>
          </a:p>
          <a:p>
            <a:pPr lvl="1">
              <a:defRPr b="0" sz="1400"/>
            </a:pPr>
            <a:r>
              <a:t>d = (k * phi - 1) / E</a:t>
            </a:r>
          </a:p>
          <a:p>
            <a:pPr lvl="1">
              <a:defRPr b="0" sz="1400"/>
            </a:pPr>
          </a:p>
          <a:p>
            <a:pPr>
              <a:defRPr b="0" sz="1400"/>
            </a:pPr>
            <a:r>
              <a:t>phi = (first prime number - 1) * (second prime number - 1)</a:t>
            </a:r>
          </a:p>
          <a:p>
            <a:pPr>
              <a:defRPr b="0" sz="1400"/>
            </a:pPr>
            <a:r>
              <a:t>k = a constant used to make the result of the division a whole number</a:t>
            </a:r>
          </a:p>
        </p:txBody>
      </p:sp>
      <p:pic>
        <p:nvPicPr>
          <p:cNvPr id="132" name="Pre-Encryption.png" descr="Pre-Encryptio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48100" y="5985182"/>
            <a:ext cx="5308600" cy="228601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we get the same result back"/>
          <p:cNvSpPr txBox="1"/>
          <p:nvPr/>
        </p:nvSpPr>
        <p:spPr>
          <a:xfrm>
            <a:off x="5327154" y="6399291"/>
            <a:ext cx="2350492" cy="299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1400"/>
            </a:lvl1pPr>
          </a:lstStyle>
          <a:p>
            <a:pPr/>
            <a:r>
              <a:t>we get the same result back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