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1" r:id="rId1"/>
  </p:sldMasterIdLst>
  <p:sldIdLst>
    <p:sldId id="256" r:id="rId2"/>
    <p:sldId id="257" r:id="rId3"/>
    <p:sldId id="258" r:id="rId4"/>
    <p:sldId id="259" r:id="rId5"/>
    <p:sldId id="260" r:id="rId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2" autoAdjust="0"/>
    <p:restoredTop sz="94655" autoAdjust="0"/>
  </p:normalViewPr>
  <p:slideViewPr>
    <p:cSldViewPr snapToObjects="1">
      <p:cViewPr varScale="1">
        <p:scale>
          <a:sx n="90" d="100"/>
          <a:sy n="90" d="100"/>
        </p:scale>
        <p:origin x="-990"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8" name="Date Placeholder 27"/>
          <p:cNvSpPr>
            <a:spLocks noGrp="1"/>
          </p:cNvSpPr>
          <p:nvPr>
            <p:ph type="dt" sz="half" idx="10"/>
          </p:nvPr>
        </p:nvSpPr>
        <p:spPr/>
        <p:txBody>
          <a:bodyPr/>
          <a:lstStyle/>
          <a:p>
            <a:fld id="{1A08847A-844D-474A-8D09-1F0B014F9476}" type="datetimeFigureOut">
              <a:rPr lang="en-US" smtClean="0"/>
              <a:pPr/>
              <a:t>3/29/2011</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a:lstStyle/>
          <a:p>
            <a:fld id="{0E4545A6-EE4B-B347-86A1-CC5E07A3DBF1}" type="slidenum">
              <a:rPr lang="en-US" smtClean="0"/>
              <a:pPr/>
              <a:t>‹#›</a:t>
            </a:fld>
            <a:endParaRPr lang="en-US"/>
          </a:p>
        </p:txBody>
      </p:sp>
      <p:sp>
        <p:nvSpPr>
          <p:cNvPr id="32" name="Rectangle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Rectangle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0" name="Rectangle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1" name="Rectangle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2" name="Rectangle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Titl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56" name="Rectangle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5" name="Rectangle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6" name="Rectangle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7" name="Rectangle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A08847A-844D-474A-8D09-1F0B014F9476}" type="datetimeFigureOut">
              <a:rPr lang="en-US" smtClean="0"/>
              <a:pPr/>
              <a:t>3/29/2011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4545A6-EE4B-B347-86A1-CC5E07A3DBF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981200" cy="5851525"/>
          </a:xfrm>
        </p:spPr>
        <p:txBody>
          <a:bodyPr vert="eaVert" anchor="ct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39"/>
            <a:ext cx="5867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A08847A-844D-474A-8D09-1F0B014F9476}" type="datetimeFigureOut">
              <a:rPr lang="en-US" smtClean="0"/>
              <a:pPr/>
              <a:t>3/29/2011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4545A6-EE4B-B347-86A1-CC5E07A3DBF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A08847A-844D-474A-8D09-1F0B014F9476}" type="datetimeFigureOut">
              <a:rPr lang="en-US" smtClean="0"/>
              <a:pPr/>
              <a:t>3/29/2011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4545A6-EE4B-B347-86A1-CC5E07A3DBF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4" name="Freeform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Freeform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Freeform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Freeform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Freeform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Freeform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Freeform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1" name="Freeform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Freeform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3" name="Freeform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4" name="Freeform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5" name="Freeform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6" name="Freeform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Freeform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3" name="Text Placeholder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A08847A-844D-474A-8D09-1F0B014F9476}" type="datetimeFigureOut">
              <a:rPr lang="en-US" smtClean="0"/>
              <a:pPr/>
              <a:t>3/29/2011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4545A6-EE4B-B347-86A1-CC5E07A3DBF1}" type="slidenum">
              <a:rPr lang="en-US" smtClean="0"/>
              <a:pPr/>
              <a:t>‹#›</a:t>
            </a:fld>
            <a:endParaRPr lang="en-US"/>
          </a:p>
        </p:txBody>
      </p:sp>
      <p:sp>
        <p:nvSpPr>
          <p:cNvPr id="7" name="Rectangle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06902" y="512064"/>
            <a:ext cx="8156448" cy="777240"/>
          </a:xfrm>
        </p:spPr>
        <p:txBody>
          <a:bodyPr tIns="64008"/>
          <a:lstStyle>
            <a:lvl1pPr algn="l">
              <a:buNone/>
              <a:defRPr sz="3800" b="0" cap="none" spc="-150" baseline="0"/>
            </a:lvl1pPr>
          </a:lstStyle>
          <a:p>
            <a:r>
              <a:rPr kumimoji="0" lang="en-US" smtClean="0"/>
              <a:t>Click to edit Master title style</a:t>
            </a:r>
            <a:endParaRPr kumimoji="0" lang="en-US"/>
          </a:p>
        </p:txBody>
      </p:sp>
      <p:sp>
        <p:nvSpPr>
          <p:cNvPr id="8" name="Rectangle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Rectangle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Rectangle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12064"/>
            <a:ext cx="8229600" cy="9144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A08847A-844D-474A-8D09-1F0B014F9476}" type="datetimeFigureOut">
              <a:rPr lang="en-US" smtClean="0"/>
              <a:pPr/>
              <a:t>3/29/2011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E4545A6-EE4B-B347-86A1-CC5E07A3DBF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5" name="Rectangle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504824" y="512064"/>
            <a:ext cx="7772400" cy="914400"/>
          </a:xfrm>
        </p:spPr>
        <p:txBody>
          <a:bodyPr anchor="t"/>
          <a:lstStyle>
            <a:lvl1pPr>
              <a:defRPr sz="400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1A08847A-844D-474A-8D09-1F0B014F9476}" type="datetimeFigureOut">
              <a:rPr lang="en-US" smtClean="0"/>
              <a:pPr/>
              <a:t>3/29/2011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E4545A6-EE4B-B347-86A1-CC5E07A3DBF1}" type="slidenum">
              <a:rPr lang="en-US" smtClean="0"/>
              <a:pPr/>
              <a:t>‹#›</a:t>
            </a:fld>
            <a:endParaRPr lang="en-US"/>
          </a:p>
        </p:txBody>
      </p:sp>
      <p:sp>
        <p:nvSpPr>
          <p:cNvPr id="16" name="Rectangle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7" name="Rectangle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Rectangle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Rectangle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Rectangle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Rectangle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Rectangle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0" name="Rectangle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914400"/>
          </a:xfrm>
        </p:spPr>
        <p:txBody>
          <a:bodyPr/>
          <a:lstStyle>
            <a:lvl1pPr>
              <a:defRPr sz="4000" cap="none" baseline="0"/>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A08847A-844D-474A-8D09-1F0B014F9476}" type="datetimeFigureOut">
              <a:rPr lang="en-US" smtClean="0"/>
              <a:pPr/>
              <a:t>3/29/2011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E4545A6-EE4B-B347-86A1-CC5E07A3DBF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A08847A-844D-474A-8D09-1F0B014F9476}" type="datetimeFigureOut">
              <a:rPr lang="en-US" smtClean="0"/>
              <a:pPr/>
              <a:t>3/29/2011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E4545A6-EE4B-B347-86A1-CC5E07A3DBF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8229600" cy="1162050"/>
          </a:xfrm>
        </p:spPr>
        <p:txBody>
          <a:bodyPr anchor="ctr"/>
          <a:lstStyle>
            <a:lvl1pPr algn="l">
              <a:buNone/>
              <a:defRPr sz="36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A08847A-844D-474A-8D09-1F0B014F9476}" type="datetimeFigureOut">
              <a:rPr lang="en-US" smtClean="0"/>
              <a:pPr/>
              <a:t>3/29/2011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E4545A6-EE4B-B347-86A1-CC5E07A3DBF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9" name="Straight Connector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Group 9"/>
          <p:cNvGrpSpPr/>
          <p:nvPr/>
        </p:nvGrpSpPr>
        <p:grpSpPr>
          <a:xfrm rot="5400000">
            <a:off x="8514581" y="1219200"/>
            <a:ext cx="132763" cy="128466"/>
            <a:chOff x="6668087" y="1297746"/>
            <a:chExt cx="161840" cy="156602"/>
          </a:xfrm>
        </p:grpSpPr>
        <p:cxnSp>
          <p:nvCxnSpPr>
            <p:cNvPr id="15" name="Straight Connector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bwMode="grayWhite">
          <a:xfrm>
            <a:off x="914400" y="441251"/>
            <a:ext cx="6858000" cy="701749"/>
          </a:xfrm>
        </p:spPr>
        <p:txBody>
          <a:bodyPr anchor="b"/>
          <a:lstStyle>
            <a:lvl1pPr algn="l">
              <a:buNone/>
              <a:defRPr sz="2100" b="0"/>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68032" y="1893781"/>
            <a:ext cx="8778240" cy="4960144"/>
          </a:xfrm>
          <a:solidFill>
            <a:schemeClr val="bg2"/>
          </a:solidFill>
        </p:spPr>
        <p:txBody>
          <a:bodyPr/>
          <a:lstStyle>
            <a:lvl1pPr marL="0" indent="0">
              <a:buNone/>
              <a:defRPr sz="3200"/>
            </a:lvl1pPr>
          </a:lstStyle>
          <a:p>
            <a:r>
              <a:rPr kumimoji="0" lang="en-US" smtClean="0"/>
              <a:t>Click icon to add picture</a:t>
            </a:r>
            <a:endParaRPr kumimoji="0" lang="en-US"/>
          </a:p>
        </p:txBody>
      </p:sp>
      <p:sp>
        <p:nvSpPr>
          <p:cNvPr id="4" name="Text Placeholder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grpSp>
        <p:nvGrpSpPr>
          <p:cNvPr id="14" name="Group 13"/>
          <p:cNvGrpSpPr/>
          <p:nvPr/>
        </p:nvGrpSpPr>
        <p:grpSpPr>
          <a:xfrm rot="5400000">
            <a:off x="8666981" y="1371600"/>
            <a:ext cx="132763" cy="128466"/>
            <a:chOff x="6668087" y="1297746"/>
            <a:chExt cx="161840" cy="156602"/>
          </a:xfrm>
        </p:grpSpPr>
        <p:cxnSp>
          <p:nvCxnSpPr>
            <p:cNvPr id="11" name="Straight Connector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rot="5400000">
            <a:off x="8320088" y="1474763"/>
            <a:ext cx="132763" cy="128466"/>
            <a:chOff x="6668087" y="1297746"/>
            <a:chExt cx="161840" cy="156602"/>
          </a:xfrm>
        </p:grpSpPr>
        <p:cxnSp>
          <p:nvCxnSpPr>
            <p:cNvPr id="19" name="Straight Connector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Date Placeholder 4"/>
          <p:cNvSpPr>
            <a:spLocks noGrp="1"/>
          </p:cNvSpPr>
          <p:nvPr>
            <p:ph type="dt" sz="half" idx="10"/>
          </p:nvPr>
        </p:nvSpPr>
        <p:spPr>
          <a:xfrm>
            <a:off x="6477000" y="55499"/>
            <a:ext cx="2133600" cy="365125"/>
          </a:xfrm>
        </p:spPr>
        <p:txBody>
          <a:bodyPr/>
          <a:lstStyle/>
          <a:p>
            <a:fld id="{1A08847A-844D-474A-8D09-1F0B014F9476}" type="datetimeFigureOut">
              <a:rPr lang="en-US" smtClean="0"/>
              <a:pPr/>
              <a:t>3/29/2011</a:t>
            </a:fld>
            <a:endParaRPr lang="en-US"/>
          </a:p>
        </p:txBody>
      </p:sp>
      <p:sp>
        <p:nvSpPr>
          <p:cNvPr id="6" name="Footer Placeholder 5"/>
          <p:cNvSpPr>
            <a:spLocks noGrp="1"/>
          </p:cNvSpPr>
          <p:nvPr>
            <p:ph type="ftr" sz="quarter" idx="11"/>
          </p:nvPr>
        </p:nvSpPr>
        <p:spPr>
          <a:xfrm>
            <a:off x="914400" y="55499"/>
            <a:ext cx="5562600" cy="365125"/>
          </a:xfrm>
        </p:spPr>
        <p:txBody>
          <a:bodyPr/>
          <a:lstStyle/>
          <a:p>
            <a:endParaRPr lang="en-US"/>
          </a:p>
        </p:txBody>
      </p:sp>
      <p:sp>
        <p:nvSpPr>
          <p:cNvPr id="7" name="Slide Number Placeholder 6"/>
          <p:cNvSpPr>
            <a:spLocks noGrp="1"/>
          </p:cNvSpPr>
          <p:nvPr>
            <p:ph type="sldNum" sz="quarter" idx="12"/>
          </p:nvPr>
        </p:nvSpPr>
        <p:spPr>
          <a:xfrm>
            <a:off x="8610600" y="55499"/>
            <a:ext cx="457200" cy="365125"/>
          </a:xfrm>
        </p:spPr>
        <p:txBody>
          <a:bodyPr/>
          <a:lstStyle/>
          <a:p>
            <a:fld id="{0E4545A6-EE4B-B347-86A1-CC5E07A3DBF1}"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Rectangle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5" name="Rectangle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6" name="Rectangle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7" name="Rectangle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914400" y="512064"/>
            <a:ext cx="7772400" cy="914400"/>
          </a:xfrm>
          <a:prstGeom prst="rect">
            <a:avLst/>
          </a:prstGeom>
        </p:spPr>
        <p:txBody>
          <a:bodyPr vert="horz" anchor="t">
            <a:no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783560"/>
            <a:ext cx="7772400" cy="457200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lstStyle>
          <a:p>
            <a:fld id="{1A08847A-844D-474A-8D09-1F0B014F9476}" type="datetimeFigureOut">
              <a:rPr lang="en-US" smtClean="0"/>
              <a:pPr/>
              <a:t>3/29/2011</a:t>
            </a:fld>
            <a:endParaRPr lang="en-US"/>
          </a:p>
        </p:txBody>
      </p:sp>
      <p:sp>
        <p:nvSpPr>
          <p:cNvPr id="3" name="Footer Placeholder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lstStyle>
          <a:p>
            <a:endParaRPr lang="en-US"/>
          </a:p>
        </p:txBody>
      </p:sp>
      <p:sp>
        <p:nvSpPr>
          <p:cNvPr id="23" name="Slide Number Placeholder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lstStyle>
          <a:p>
            <a:fld id="{0E4545A6-EE4B-B347-86A1-CC5E07A3DBF1}"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Lst>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270760"/>
            <a:ext cx="7772400" cy="1975104"/>
          </a:xfrm>
        </p:spPr>
        <p:txBody>
          <a:bodyPr/>
          <a:lstStyle/>
          <a:p>
            <a:r>
              <a:rPr lang="en-US" dirty="0" smtClean="0"/>
              <a:t>Parking Garage management</a:t>
            </a:r>
            <a:br>
              <a:rPr lang="en-US" dirty="0" smtClean="0"/>
            </a:br>
            <a:endParaRPr lang="en-US" dirty="0"/>
          </a:p>
        </p:txBody>
      </p:sp>
      <p:sp>
        <p:nvSpPr>
          <p:cNvPr id="3" name="Subtitle 2"/>
          <p:cNvSpPr>
            <a:spLocks noGrp="1"/>
          </p:cNvSpPr>
          <p:nvPr>
            <p:ph type="subTitle" idx="1"/>
          </p:nvPr>
        </p:nvSpPr>
        <p:spPr>
          <a:xfrm>
            <a:off x="914400" y="762000"/>
            <a:ext cx="7772400" cy="1508760"/>
          </a:xfrm>
        </p:spPr>
        <p:txBody>
          <a:bodyPr/>
          <a:lstStyle/>
          <a:p>
            <a:r>
              <a:rPr lang="en-US" dirty="0" smtClean="0"/>
              <a:t>Spring 2011 Operating Systems Project</a:t>
            </a:r>
            <a:endParaRPr lang="en-US" dirty="0"/>
          </a:p>
        </p:txBody>
      </p:sp>
      <p:sp>
        <p:nvSpPr>
          <p:cNvPr id="4" name="Subtitle 2"/>
          <p:cNvSpPr txBox="1">
            <a:spLocks/>
          </p:cNvSpPr>
          <p:nvPr/>
        </p:nvSpPr>
        <p:spPr>
          <a:xfrm>
            <a:off x="5257800" y="3352800"/>
            <a:ext cx="7772400" cy="2743200"/>
          </a:xfrm>
          <a:prstGeom prst="rect">
            <a:avLst/>
          </a:prstGeom>
        </p:spPr>
        <p:txBody>
          <a:bodyPr vert="horz" lIns="100584" tIns="45720" anchor="b">
            <a:normAutofit/>
          </a:bodyPr>
          <a:lstStyle/>
          <a:p>
            <a:pPr marL="0" marR="0" lvl="0" indent="0" algn="l" defTabSz="914400" rtl="0" eaLnBrk="1" fontAlgn="auto" latinLnBrk="0" hangingPunct="1">
              <a:lnSpc>
                <a:spcPct val="100000"/>
              </a:lnSpc>
              <a:spcBef>
                <a:spcPts val="0"/>
              </a:spcBef>
              <a:spcAft>
                <a:spcPts val="0"/>
              </a:spcAft>
              <a:buClr>
                <a:schemeClr val="tx2"/>
              </a:buClr>
              <a:buSzPct val="95000"/>
              <a:buFont typeface="Wingdings"/>
              <a:buNone/>
              <a:tabLst/>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Presented</a:t>
            </a:r>
            <a:r>
              <a:rPr kumimoji="0" lang="en-US" sz="2000" b="0" i="0" u="none" strike="noStrike" kern="1200" cap="none" spc="0" normalizeH="0" noProof="0" dirty="0" smtClean="0">
                <a:ln>
                  <a:noFill/>
                </a:ln>
                <a:solidFill>
                  <a:schemeClr val="tx1"/>
                </a:solidFill>
                <a:effectLst/>
                <a:uLnTx/>
                <a:uFillTx/>
                <a:latin typeface="+mn-lt"/>
                <a:ea typeface="+mn-ea"/>
                <a:cs typeface="+mn-cs"/>
              </a:rPr>
              <a:t> By:</a:t>
            </a:r>
          </a:p>
          <a:p>
            <a:pPr marL="0" marR="0" lvl="0" indent="0" algn="l" defTabSz="914400" rtl="0" eaLnBrk="1" fontAlgn="auto" latinLnBrk="0" hangingPunct="1">
              <a:lnSpc>
                <a:spcPct val="100000"/>
              </a:lnSpc>
              <a:spcBef>
                <a:spcPts val="0"/>
              </a:spcBef>
              <a:spcAft>
                <a:spcPts val="0"/>
              </a:spcAft>
              <a:buClr>
                <a:schemeClr val="tx2"/>
              </a:buClr>
              <a:buSzPct val="95000"/>
              <a:buFont typeface="Wingdings"/>
              <a:buNone/>
              <a:tabLst/>
              <a:defRPr/>
            </a:pPr>
            <a:endParaRPr lang="en-US" sz="2000" baseline="0" dirty="0" smtClean="0"/>
          </a:p>
          <a:p>
            <a:pPr marL="0" marR="0" lvl="0" indent="0" algn="l" defTabSz="914400" rtl="0" eaLnBrk="1" fontAlgn="auto" latinLnBrk="0" hangingPunct="1">
              <a:lnSpc>
                <a:spcPct val="100000"/>
              </a:lnSpc>
              <a:spcBef>
                <a:spcPts val="0"/>
              </a:spcBef>
              <a:spcAft>
                <a:spcPts val="0"/>
              </a:spcAft>
              <a:buClr>
                <a:schemeClr val="tx2"/>
              </a:buClr>
              <a:buSzPct val="95000"/>
              <a:buFont typeface="Wingdings"/>
              <a:buNone/>
              <a:tabLst/>
              <a:defRPr/>
            </a:pPr>
            <a:r>
              <a:rPr kumimoji="0" lang="en-US" sz="2000" b="0" i="0" u="sng" strike="noStrike" kern="1200" cap="none" spc="0" normalizeH="0" baseline="0" noProof="0" dirty="0" smtClean="0">
                <a:ln>
                  <a:noFill/>
                </a:ln>
                <a:solidFill>
                  <a:schemeClr val="tx1"/>
                </a:solidFill>
                <a:effectLst/>
                <a:uLnTx/>
                <a:uFillTx/>
                <a:latin typeface="+mn-lt"/>
                <a:ea typeface="+mn-ea"/>
                <a:cs typeface="+mn-cs"/>
              </a:rPr>
              <a:t>Group</a:t>
            </a:r>
            <a:r>
              <a:rPr kumimoji="0" lang="en-US" sz="2000" b="0" i="0" u="sng" strike="noStrike" kern="1200" cap="none" spc="0" normalizeH="0" noProof="0" dirty="0" smtClean="0">
                <a:ln>
                  <a:noFill/>
                </a:ln>
                <a:solidFill>
                  <a:schemeClr val="tx1"/>
                </a:solidFill>
                <a:effectLst/>
                <a:uLnTx/>
                <a:uFillTx/>
                <a:latin typeface="+mn-lt"/>
                <a:ea typeface="+mn-ea"/>
                <a:cs typeface="+mn-cs"/>
              </a:rPr>
              <a:t> No. 1</a:t>
            </a:r>
            <a:endParaRPr kumimoji="0" lang="en-US" sz="2000" b="0" i="0" u="sng" strike="noStrike" kern="1200" cap="none" spc="0" normalizeH="0" baseline="0" noProof="0" dirty="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tx2"/>
              </a:buClr>
              <a:buSzPct val="95000"/>
              <a:buFont typeface="Wingdings"/>
              <a:buNone/>
              <a:tabLst/>
              <a:defRPr/>
            </a:pPr>
            <a:r>
              <a:rPr lang="en-US" sz="2000" noProof="0" dirty="0" smtClean="0"/>
              <a:t>James Jacob</a:t>
            </a:r>
          </a:p>
          <a:p>
            <a:pPr marL="0" marR="0" lvl="0" indent="0" algn="l" defTabSz="914400" rtl="0" eaLnBrk="1" fontAlgn="auto" latinLnBrk="0" hangingPunct="1">
              <a:lnSpc>
                <a:spcPct val="100000"/>
              </a:lnSpc>
              <a:spcBef>
                <a:spcPts val="0"/>
              </a:spcBef>
              <a:spcAft>
                <a:spcPts val="0"/>
              </a:spcAft>
              <a:buClr>
                <a:schemeClr val="tx2"/>
              </a:buClr>
              <a:buSzPct val="95000"/>
              <a:buFont typeface="Wingdings"/>
              <a:buNone/>
              <a:tabLst/>
              <a:defRPr/>
            </a:pPr>
            <a:r>
              <a:rPr kumimoji="0" lang="en-US" sz="2000" b="0" i="0" u="none" strike="noStrike" kern="1200" cap="none" spc="0" normalizeH="0" baseline="0" dirty="0" smtClean="0">
                <a:ln>
                  <a:noFill/>
                </a:ln>
                <a:solidFill>
                  <a:schemeClr val="tx1"/>
                </a:solidFill>
                <a:effectLst/>
                <a:uLnTx/>
                <a:uFillTx/>
                <a:latin typeface="+mn-lt"/>
                <a:ea typeface="+mn-ea"/>
                <a:cs typeface="+mn-cs"/>
              </a:rPr>
              <a:t>Matthew</a:t>
            </a:r>
            <a:r>
              <a:rPr kumimoji="0" lang="en-US" sz="2000" b="0" i="0" u="none" strike="noStrike" kern="1200" cap="none" spc="0" normalizeH="0" dirty="0" smtClean="0">
                <a:ln>
                  <a:noFill/>
                </a:ln>
                <a:solidFill>
                  <a:schemeClr val="tx1"/>
                </a:solidFill>
                <a:effectLst/>
                <a:uLnTx/>
                <a:uFillTx/>
                <a:latin typeface="+mn-lt"/>
                <a:ea typeface="+mn-ea"/>
                <a:cs typeface="+mn-cs"/>
              </a:rPr>
              <a:t> Rodriguez</a:t>
            </a:r>
          </a:p>
          <a:p>
            <a:pPr marL="0" marR="0" lvl="0" indent="0" algn="l" defTabSz="914400" rtl="0" eaLnBrk="1" fontAlgn="auto" latinLnBrk="0" hangingPunct="1">
              <a:lnSpc>
                <a:spcPct val="100000"/>
              </a:lnSpc>
              <a:spcBef>
                <a:spcPts val="0"/>
              </a:spcBef>
              <a:spcAft>
                <a:spcPts val="0"/>
              </a:spcAft>
              <a:buClr>
                <a:schemeClr val="tx2"/>
              </a:buClr>
              <a:buSzPct val="95000"/>
              <a:buFont typeface="Wingdings"/>
              <a:buNone/>
              <a:tabLst/>
              <a:defRPr/>
            </a:pPr>
            <a:r>
              <a:rPr lang="en-US" sz="2000" baseline="0" noProof="0" dirty="0" smtClean="0"/>
              <a:t>Richard</a:t>
            </a:r>
            <a:r>
              <a:rPr lang="en-US" sz="2000" noProof="0" dirty="0" smtClean="0"/>
              <a:t> </a:t>
            </a:r>
            <a:r>
              <a:rPr lang="en-US" sz="2000" noProof="0" dirty="0" err="1" smtClean="0"/>
              <a:t>Romanowski</a:t>
            </a:r>
            <a:endParaRPr lang="en-US" sz="2000" noProof="0" dirty="0" smtClean="0"/>
          </a:p>
          <a:p>
            <a:pPr marL="0" marR="0" lvl="0" indent="0" algn="l" defTabSz="914400" rtl="0" eaLnBrk="1" fontAlgn="auto" latinLnBrk="0" hangingPunct="1">
              <a:lnSpc>
                <a:spcPct val="100000"/>
              </a:lnSpc>
              <a:spcBef>
                <a:spcPts val="0"/>
              </a:spcBef>
              <a:spcAft>
                <a:spcPts val="0"/>
              </a:spcAft>
              <a:buClr>
                <a:schemeClr val="tx2"/>
              </a:buClr>
              <a:buSzPct val="95000"/>
              <a:buFont typeface="Wingdings"/>
              <a:buNone/>
              <a:tabLst/>
              <a:defRPr/>
            </a:pPr>
            <a:r>
              <a:rPr kumimoji="0" lang="en-US" sz="2000" b="0" i="0" u="none" strike="noStrike" kern="1200" cap="none" spc="0" normalizeH="0" baseline="0" dirty="0" smtClean="0">
                <a:ln>
                  <a:noFill/>
                </a:ln>
                <a:solidFill>
                  <a:schemeClr val="tx1"/>
                </a:solidFill>
                <a:effectLst/>
                <a:uLnTx/>
                <a:uFillTx/>
                <a:latin typeface="+mn-lt"/>
                <a:ea typeface="+mn-ea"/>
                <a:cs typeface="+mn-cs"/>
              </a:rPr>
              <a:t>Richard</a:t>
            </a:r>
            <a:r>
              <a:rPr kumimoji="0" lang="en-US" sz="2000" b="0" i="0" u="none" strike="noStrike" kern="1200" cap="none" spc="0" normalizeH="0" dirty="0" smtClean="0">
                <a:ln>
                  <a:noFill/>
                </a:ln>
                <a:solidFill>
                  <a:schemeClr val="tx1"/>
                </a:solidFill>
                <a:effectLst/>
                <a:uLnTx/>
                <a:uFillTx/>
                <a:latin typeface="+mn-lt"/>
                <a:ea typeface="+mn-ea"/>
                <a:cs typeface="+mn-cs"/>
              </a:rPr>
              <a:t> Roman</a:t>
            </a:r>
          </a:p>
          <a:p>
            <a:pPr marL="0" marR="0" lvl="0" indent="0" algn="l" defTabSz="914400" rtl="0" eaLnBrk="1" fontAlgn="auto" latinLnBrk="0" hangingPunct="1">
              <a:lnSpc>
                <a:spcPct val="100000"/>
              </a:lnSpc>
              <a:spcBef>
                <a:spcPts val="0"/>
              </a:spcBef>
              <a:spcAft>
                <a:spcPts val="0"/>
              </a:spcAft>
              <a:buClr>
                <a:schemeClr val="tx2"/>
              </a:buClr>
              <a:buSzPct val="95000"/>
              <a:buFont typeface="Wingdings"/>
              <a:buNone/>
              <a:tabLst/>
              <a:defRPr/>
            </a:pPr>
            <a:r>
              <a:rPr lang="en-US" sz="2000" baseline="0" noProof="0" dirty="0" smtClean="0"/>
              <a:t>Brian</a:t>
            </a:r>
            <a:r>
              <a:rPr lang="en-US" sz="2000" noProof="0" dirty="0" smtClean="0"/>
              <a:t> </a:t>
            </a:r>
            <a:r>
              <a:rPr lang="en-US" sz="2000" noProof="0" dirty="0" err="1" smtClean="0"/>
              <a:t>Goodacre</a:t>
            </a:r>
            <a:endParaRPr kumimoji="0" lang="en-US" sz="20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smtClean="0"/>
              <a:t>Project Goals</a:t>
            </a:r>
            <a:endParaRPr lang="en-US" dirty="0"/>
          </a:p>
        </p:txBody>
      </p:sp>
      <p:sp>
        <p:nvSpPr>
          <p:cNvPr id="15" name="Content Placeholder 14"/>
          <p:cNvSpPr>
            <a:spLocks noGrp="1"/>
          </p:cNvSpPr>
          <p:nvPr>
            <p:ph sz="half" idx="1"/>
          </p:nvPr>
        </p:nvSpPr>
        <p:spPr/>
        <p:txBody>
          <a:bodyPr>
            <a:normAutofit fontScale="92500" lnSpcReduction="10000"/>
          </a:bodyPr>
          <a:lstStyle/>
          <a:p>
            <a:r>
              <a:rPr lang="en-US" sz="2000" dirty="0" smtClean="0"/>
              <a:t>To create a </a:t>
            </a:r>
            <a:r>
              <a:rPr lang="en-US" sz="2000" dirty="0" smtClean="0"/>
              <a:t>Java program using OOP that </a:t>
            </a:r>
            <a:r>
              <a:rPr lang="en-US" sz="2000" dirty="0" smtClean="0"/>
              <a:t>manages a parking garage.</a:t>
            </a:r>
          </a:p>
          <a:p>
            <a:endParaRPr lang="en-US" sz="2000" dirty="0" smtClean="0"/>
          </a:p>
          <a:p>
            <a:r>
              <a:rPr lang="en-US" sz="2000" dirty="0" smtClean="0"/>
              <a:t>Needs to manage </a:t>
            </a:r>
            <a:r>
              <a:rPr lang="en-US" sz="2000" dirty="0" smtClean="0"/>
              <a:t>customer information via a database. In our case: MySQL.</a:t>
            </a:r>
            <a:endParaRPr lang="en-US" sz="2000" dirty="0" smtClean="0"/>
          </a:p>
          <a:p>
            <a:endParaRPr lang="en-US" sz="2000" dirty="0" smtClean="0"/>
          </a:p>
          <a:p>
            <a:r>
              <a:rPr lang="en-US" sz="2000" dirty="0" smtClean="0"/>
              <a:t>Will automatically calculate payments and charge the customer’s credit card.</a:t>
            </a:r>
          </a:p>
          <a:p>
            <a:endParaRPr lang="en-US" sz="2000" dirty="0" smtClean="0"/>
          </a:p>
          <a:p>
            <a:r>
              <a:rPr lang="en-US" sz="2000" dirty="0" smtClean="0"/>
              <a:t>Needs to detect when a car enters and leaves the garage. </a:t>
            </a:r>
          </a:p>
        </p:txBody>
      </p:sp>
      <p:sp>
        <p:nvSpPr>
          <p:cNvPr id="17" name="Content Placeholder 14"/>
          <p:cNvSpPr>
            <a:spLocks noGrp="1"/>
          </p:cNvSpPr>
          <p:nvPr>
            <p:ph sz="half" idx="1"/>
          </p:nvPr>
        </p:nvSpPr>
        <p:spPr>
          <a:xfrm>
            <a:off x="4876800" y="1770501"/>
            <a:ext cx="4038600" cy="4525963"/>
          </a:xfrm>
        </p:spPr>
        <p:txBody>
          <a:bodyPr>
            <a:normAutofit lnSpcReduction="10000"/>
          </a:bodyPr>
          <a:lstStyle/>
          <a:p>
            <a:r>
              <a:rPr lang="en-US" sz="2000" dirty="0" smtClean="0"/>
              <a:t>The system needs to never run out of memory or hard drive space.</a:t>
            </a:r>
          </a:p>
          <a:p>
            <a:endParaRPr lang="en-US" sz="2000" dirty="0" smtClean="0"/>
          </a:p>
          <a:p>
            <a:r>
              <a:rPr lang="en-US" sz="2000" dirty="0" smtClean="0"/>
              <a:t>The amount of human work must be minimized to maximize garage profit.</a:t>
            </a:r>
          </a:p>
          <a:p>
            <a:endParaRPr lang="en-US" sz="2000" dirty="0" smtClean="0"/>
          </a:p>
          <a:p>
            <a:r>
              <a:rPr lang="en-US" sz="2000" dirty="0" smtClean="0"/>
              <a:t>Must not only detect incoming traffic, but also acknowledge when a car has stayed long than expected.</a:t>
            </a:r>
          </a:p>
          <a:p>
            <a:endParaRPr lang="en-US" sz="2000" dirty="0" smtClean="0"/>
          </a:p>
          <a:p>
            <a:r>
              <a:rPr lang="en-US" sz="2000" dirty="0" smtClean="0"/>
              <a:t>Must be easy to use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our project is for</a:t>
            </a:r>
            <a:br>
              <a:rPr lang="en-US" dirty="0" smtClean="0"/>
            </a:br>
            <a:r>
              <a:rPr lang="en-US" dirty="0" smtClean="0"/>
              <a:t/>
            </a:r>
            <a:br>
              <a:rPr lang="en-US" dirty="0" smtClean="0"/>
            </a:br>
            <a:endParaRPr lang="en-US" dirty="0"/>
          </a:p>
        </p:txBody>
      </p:sp>
      <p:sp>
        <p:nvSpPr>
          <p:cNvPr id="3" name="Content Placeholder 2"/>
          <p:cNvSpPr>
            <a:spLocks noGrp="1"/>
          </p:cNvSpPr>
          <p:nvPr>
            <p:ph sz="half" idx="1"/>
          </p:nvPr>
        </p:nvSpPr>
        <p:spPr/>
        <p:txBody>
          <a:bodyPr>
            <a:normAutofit/>
          </a:bodyPr>
          <a:lstStyle/>
          <a:p>
            <a:r>
              <a:rPr lang="en-US" sz="2000" dirty="0" smtClean="0"/>
              <a:t>The project is aimed at managers of parking garages who want to maintain and run their establishment easily and quickly.</a:t>
            </a:r>
          </a:p>
          <a:p>
            <a:endParaRPr lang="en-US" sz="2000" dirty="0" smtClean="0"/>
          </a:p>
          <a:p>
            <a:r>
              <a:rPr lang="en-US" sz="2000" dirty="0" smtClean="0"/>
              <a:t>The structure of the program could however be ported to do other managing tasks that rely on vacancies and reservations  as well as time commitments such as hotels or cruises.</a:t>
            </a:r>
            <a:endParaRPr lang="en-US" sz="2000" dirty="0"/>
          </a:p>
        </p:txBody>
      </p:sp>
      <p:sp>
        <p:nvSpPr>
          <p:cNvPr id="4" name="Content Placeholder 3"/>
          <p:cNvSpPr>
            <a:spLocks noGrp="1"/>
          </p:cNvSpPr>
          <p:nvPr>
            <p:ph sz="half" idx="2"/>
          </p:nvPr>
        </p:nvSpPr>
        <p:spPr/>
        <p:txBody>
          <a:bodyPr>
            <a:normAutofit/>
          </a:bodyPr>
          <a:lstStyle/>
          <a:p>
            <a:r>
              <a:rPr lang="en-US" sz="2000" dirty="0" smtClean="0"/>
              <a:t>The whole project needed to be made with the customer in mind as well as the target audience.</a:t>
            </a:r>
          </a:p>
          <a:p>
            <a:endParaRPr lang="en-US" sz="2000" dirty="0" smtClean="0"/>
          </a:p>
          <a:p>
            <a:r>
              <a:rPr lang="en-US" sz="2000" dirty="0" smtClean="0"/>
              <a:t>If the people using the program don’t find it user-friendly or easy to maintain it is an overall failure. </a:t>
            </a:r>
          </a:p>
          <a:p>
            <a:endParaRPr lang="en-US" sz="2000" dirty="0" smtClean="0"/>
          </a:p>
          <a:p>
            <a:r>
              <a:rPr lang="en-US" sz="2000" dirty="0" smtClean="0"/>
              <a:t>The drivers as well as the garage managers need to have a simple time doing every task they need to do. </a:t>
            </a:r>
            <a:endParaRPr lang="en-US" sz="2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Program Features	</a:t>
            </a:r>
            <a:endParaRPr lang="en-US" dirty="0"/>
          </a:p>
        </p:txBody>
      </p:sp>
      <p:sp>
        <p:nvSpPr>
          <p:cNvPr id="6" name="Text Placeholder 5"/>
          <p:cNvSpPr>
            <a:spLocks noGrp="1"/>
          </p:cNvSpPr>
          <p:nvPr>
            <p:ph type="body" idx="1"/>
          </p:nvPr>
        </p:nvSpPr>
        <p:spPr/>
        <p:txBody>
          <a:bodyPr/>
          <a:lstStyle/>
          <a:p>
            <a:r>
              <a:rPr lang="en-US" dirty="0" smtClean="0"/>
              <a:t>For the customer</a:t>
            </a:r>
            <a:endParaRPr lang="en-US" dirty="0"/>
          </a:p>
        </p:txBody>
      </p:sp>
      <p:sp>
        <p:nvSpPr>
          <p:cNvPr id="8" name="Text Placeholder 7"/>
          <p:cNvSpPr>
            <a:spLocks noGrp="1"/>
          </p:cNvSpPr>
          <p:nvPr>
            <p:ph type="body" sz="half" idx="3"/>
          </p:nvPr>
        </p:nvSpPr>
        <p:spPr/>
        <p:txBody>
          <a:bodyPr/>
          <a:lstStyle/>
          <a:p>
            <a:r>
              <a:rPr lang="en-US" dirty="0" smtClean="0"/>
              <a:t>For the manager</a:t>
            </a:r>
            <a:endParaRPr lang="en-US" dirty="0"/>
          </a:p>
        </p:txBody>
      </p:sp>
      <p:sp>
        <p:nvSpPr>
          <p:cNvPr id="7" name="Content Placeholder 6"/>
          <p:cNvSpPr>
            <a:spLocks noGrp="1"/>
          </p:cNvSpPr>
          <p:nvPr>
            <p:ph sz="quarter" idx="2"/>
          </p:nvPr>
        </p:nvSpPr>
        <p:spPr/>
        <p:txBody>
          <a:bodyPr>
            <a:normAutofit fontScale="77500" lnSpcReduction="20000"/>
          </a:bodyPr>
          <a:lstStyle/>
          <a:p>
            <a:r>
              <a:rPr lang="en-US" dirty="0" smtClean="0"/>
              <a:t>Put </a:t>
            </a:r>
            <a:r>
              <a:rPr lang="en-US" dirty="0"/>
              <a:t>locks on the elevator to make it so the program doesn’t allow two cars to enter the garage at the same </a:t>
            </a:r>
            <a:r>
              <a:rPr lang="en-US" dirty="0" smtClean="0"/>
              <a:t>time</a:t>
            </a:r>
            <a:endParaRPr lang="en-US" dirty="0" smtClean="0"/>
          </a:p>
          <a:p>
            <a:endParaRPr lang="en-US" dirty="0" smtClean="0"/>
          </a:p>
          <a:p>
            <a:r>
              <a:rPr lang="en-US" dirty="0" smtClean="0"/>
              <a:t>An easy to use touch screen UI to input information at the garage</a:t>
            </a:r>
          </a:p>
          <a:p>
            <a:endParaRPr lang="en-US" dirty="0" smtClean="0"/>
          </a:p>
          <a:p>
            <a:r>
              <a:rPr lang="en-US" dirty="0" smtClean="0"/>
              <a:t>A system that will automatically make payments for them</a:t>
            </a:r>
          </a:p>
          <a:p>
            <a:endParaRPr lang="en-US" dirty="0" smtClean="0"/>
          </a:p>
          <a:p>
            <a:r>
              <a:rPr lang="en-US" dirty="0" smtClean="0"/>
              <a:t>The ability to change reservations on the fly via cell phone</a:t>
            </a:r>
            <a:endParaRPr lang="en-US" dirty="0"/>
          </a:p>
        </p:txBody>
      </p:sp>
      <p:sp>
        <p:nvSpPr>
          <p:cNvPr id="9" name="Content Placeholder 8"/>
          <p:cNvSpPr>
            <a:spLocks noGrp="1"/>
          </p:cNvSpPr>
          <p:nvPr>
            <p:ph sz="quarter" idx="4"/>
          </p:nvPr>
        </p:nvSpPr>
        <p:spPr/>
        <p:txBody>
          <a:bodyPr>
            <a:normAutofit lnSpcReduction="10000"/>
          </a:bodyPr>
          <a:lstStyle/>
          <a:p>
            <a:r>
              <a:rPr lang="en-US" dirty="0" smtClean="0"/>
              <a:t>A system that practically runs itself with little human interaction</a:t>
            </a:r>
          </a:p>
          <a:p>
            <a:endParaRPr lang="en-US" dirty="0" smtClean="0"/>
          </a:p>
          <a:p>
            <a:r>
              <a:rPr lang="en-US" dirty="0" smtClean="0"/>
              <a:t>A database of customer information </a:t>
            </a:r>
          </a:p>
          <a:p>
            <a:endParaRPr lang="en-US" dirty="0" smtClean="0"/>
          </a:p>
          <a:p>
            <a:r>
              <a:rPr lang="en-US" dirty="0" smtClean="0"/>
              <a:t>The ability to </a:t>
            </a:r>
            <a:r>
              <a:rPr lang="en-US" dirty="0" smtClean="0"/>
              <a:t>keep track of when and how long a car stays.</a:t>
            </a:r>
            <a:endParaRPr lang="en-US" dirty="0" smtClean="0"/>
          </a:p>
          <a:p>
            <a:endParaRPr lang="en-US" dirty="0" smtClean="0"/>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Future Goals</a:t>
            </a:r>
            <a:endParaRPr lang="en-US" dirty="0"/>
          </a:p>
        </p:txBody>
      </p:sp>
      <p:sp>
        <p:nvSpPr>
          <p:cNvPr id="8" name="Content Placeholder 7"/>
          <p:cNvSpPr>
            <a:spLocks noGrp="1"/>
          </p:cNvSpPr>
          <p:nvPr>
            <p:ph sz="half" idx="1"/>
          </p:nvPr>
        </p:nvSpPr>
        <p:spPr/>
        <p:txBody>
          <a:bodyPr>
            <a:normAutofit lnSpcReduction="10000"/>
          </a:bodyPr>
          <a:lstStyle/>
          <a:p>
            <a:r>
              <a:rPr lang="en-US" sz="2000" dirty="0" smtClean="0"/>
              <a:t>Make a simpler, cleaner UI</a:t>
            </a:r>
          </a:p>
          <a:p>
            <a:endParaRPr lang="en-US" sz="2000" dirty="0" smtClean="0"/>
          </a:p>
          <a:p>
            <a:r>
              <a:rPr lang="en-US" sz="2000" dirty="0" smtClean="0"/>
              <a:t>Put locks on the elevator to make it so the program doesn’t allow two cars to enter the garage at the same time</a:t>
            </a:r>
          </a:p>
          <a:p>
            <a:endParaRPr lang="en-US" sz="2000" dirty="0" smtClean="0"/>
          </a:p>
          <a:p>
            <a:r>
              <a:rPr lang="en-US" sz="2000" dirty="0" smtClean="0"/>
              <a:t>Allow users to make changes to their reservations via phone, computer, etc. </a:t>
            </a:r>
            <a:endParaRPr lang="en-US" sz="2000" dirty="0" smtClean="0"/>
          </a:p>
          <a:p>
            <a:r>
              <a:rPr lang="en-US" sz="2000" dirty="0"/>
              <a:t>The ability to make reservations online</a:t>
            </a:r>
          </a:p>
          <a:p>
            <a:endParaRPr lang="en-US" sz="2000" dirty="0" smtClean="0"/>
          </a:p>
        </p:txBody>
      </p:sp>
      <p:sp>
        <p:nvSpPr>
          <p:cNvPr id="9" name="Content Placeholder 8"/>
          <p:cNvSpPr>
            <a:spLocks noGrp="1"/>
          </p:cNvSpPr>
          <p:nvPr>
            <p:ph sz="half" idx="2"/>
          </p:nvPr>
        </p:nvSpPr>
        <p:spPr/>
        <p:txBody>
          <a:bodyPr>
            <a:normAutofit lnSpcReduction="10000"/>
          </a:bodyPr>
          <a:lstStyle/>
          <a:p>
            <a:r>
              <a:rPr lang="en-US" sz="2000" dirty="0" smtClean="0"/>
              <a:t>Make the database larger and more easily navigated</a:t>
            </a:r>
          </a:p>
          <a:p>
            <a:endParaRPr lang="en-US" sz="2000" dirty="0" smtClean="0"/>
          </a:p>
          <a:p>
            <a:r>
              <a:rPr lang="en-US" sz="2000" dirty="0" smtClean="0"/>
              <a:t>Add more exception handling to the reservation schedule. For example if a car enters but doesn’t leave on time and another car tries to take its spot assuming that said car has left or if cars arrive too early and another car is in their spot at the </a:t>
            </a:r>
            <a:r>
              <a:rPr lang="en-US" sz="2000" dirty="0" smtClean="0"/>
              <a:t>time</a:t>
            </a:r>
          </a:p>
          <a:p>
            <a:r>
              <a:rPr lang="en-US" sz="2000" dirty="0" smtClean="0"/>
              <a:t>Garage attendant can monitor garage status.</a:t>
            </a:r>
            <a:endParaRPr lang="en-US" sz="20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tro">
      <a:majorFont>
        <a:latin typeface="Consolas"/>
        <a:ea typeface=""/>
        <a:cs typeface=""/>
        <a:font script="Jpan" typeface="ヒラギノ丸ゴ Pro W4"/>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ＭＳ ゴシック"/>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Metro.thmx</Template>
  <TotalTime>642</TotalTime>
  <Words>457</Words>
  <Application>Microsoft Office PowerPoint</Application>
  <PresentationFormat>On-screen Show (4:3)</PresentationFormat>
  <Paragraphs>60</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Metro</vt:lpstr>
      <vt:lpstr>Parking Garage management </vt:lpstr>
      <vt:lpstr>Project Goals</vt:lpstr>
      <vt:lpstr>Who our project is for  </vt:lpstr>
      <vt:lpstr>Program Features </vt:lpstr>
      <vt:lpstr>Future Goals</vt:lpstr>
    </vt:vector>
  </TitlesOfParts>
  <Company>Monmouth County Vocational School District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Parking Garage management</dc:title>
  <dc:creator>Matt Rodriguez</dc:creator>
  <cp:lastModifiedBy>Richard Romanowski</cp:lastModifiedBy>
  <cp:revision>7</cp:revision>
  <dcterms:created xsi:type="dcterms:W3CDTF">2011-03-29T06:56:32Z</dcterms:created>
  <dcterms:modified xsi:type="dcterms:W3CDTF">2011-03-29T14:22:09Z</dcterms:modified>
</cp:coreProperties>
</file>