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Roboto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oboto-bold.fntdata"/><Relationship Id="rId10" Type="http://schemas.openxmlformats.org/officeDocument/2006/relationships/font" Target="fonts/Roboto-regular.fntdata"/><Relationship Id="rId13" Type="http://schemas.openxmlformats.org/officeDocument/2006/relationships/font" Target="fonts/Roboto-boldItalic.fntdata"/><Relationship Id="rId12" Type="http://schemas.openxmlformats.org/officeDocument/2006/relationships/font" Target="fonts/Roboto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6c5024afc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6c5024afc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75e29cdd93_0_2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75e29cdd93_0_2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Status - decentralized platform for applications such as chatting apps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Golem - Uses idle computers to offer compute resources to those that need it (3d renders)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Storj - </a:t>
            </a:r>
            <a:r>
              <a:rPr lang="en"/>
              <a:t>Affordable, private, secure cloud storage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75e29cdd93_0_2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75e29cdd93_0_2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11" name="Google Shape;11;p2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598100" y="1775222"/>
            <a:ext cx="8222100" cy="83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98088" y="2715913"/>
            <a:ext cx="8222100" cy="43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11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71" name="Google Shape;71;p1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11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11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11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11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6" name="Google Shape;76;p11"/>
          <p:cNvSpPr txBox="1"/>
          <p:nvPr>
            <p:ph hasCustomPrompt="1" type="title"/>
          </p:nvPr>
        </p:nvSpPr>
        <p:spPr>
          <a:xfrm>
            <a:off x="311700" y="1256050"/>
            <a:ext cx="8520600" cy="2030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7" name="Google Shape;77;p11"/>
          <p:cNvSpPr txBox="1"/>
          <p:nvPr>
            <p:ph idx="1" type="body"/>
          </p:nvPr>
        </p:nvSpPr>
        <p:spPr>
          <a:xfrm>
            <a:off x="311700" y="3369225"/>
            <a:ext cx="8520600" cy="128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8" name="Google Shape;78;p11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21" name="Google Shape;21;p3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6" name="Google Shape;26;p3"/>
          <p:cNvSpPr txBox="1"/>
          <p:nvPr>
            <p:ph type="title"/>
          </p:nvPr>
        </p:nvSpPr>
        <p:spPr>
          <a:xfrm>
            <a:off x="598100" y="2152347"/>
            <a:ext cx="8222100" cy="83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7" name="Google Shape;27;p3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oogle Shape;29;p4"/>
          <p:cNvGrpSpPr/>
          <p:nvPr/>
        </p:nvGrpSpPr>
        <p:grpSpPr>
          <a:xfrm>
            <a:off x="0" y="3903669"/>
            <a:ext cx="9144000" cy="1239925"/>
            <a:chOff x="0" y="3903669"/>
            <a:chExt cx="9144000" cy="1239925"/>
          </a:xfrm>
        </p:grpSpPr>
        <p:sp>
          <p:nvSpPr>
            <p:cNvPr id="30" name="Google Shape;30;p4"/>
            <p:cNvSpPr/>
            <p:nvPr/>
          </p:nvSpPr>
          <p:spPr>
            <a:xfrm>
              <a:off x="8154895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4"/>
            <p:cNvSpPr/>
            <p:nvPr/>
          </p:nvSpPr>
          <p:spPr>
            <a:xfrm flipH="1">
              <a:off x="6181163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4"/>
            <p:cNvSpPr/>
            <p:nvPr/>
          </p:nvSpPr>
          <p:spPr>
            <a:xfrm>
              <a:off x="7170274" y="3903669"/>
              <a:ext cx="989100" cy="9879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4"/>
            <p:cNvSpPr/>
            <p:nvPr/>
          </p:nvSpPr>
          <p:spPr>
            <a:xfrm rot="10800000">
              <a:off x="8154757" y="3903682"/>
              <a:ext cx="989100" cy="9879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0" y="4891594"/>
              <a:ext cx="9144000" cy="252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" name="Google Shape;35;p4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6" name="Google Shape;36;p4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" name="Google Shape;37;p4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5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0" name="Google Shape;40;p5"/>
          <p:cNvSpPr txBox="1"/>
          <p:nvPr>
            <p:ph idx="1" type="body"/>
          </p:nvPr>
        </p:nvSpPr>
        <p:spPr>
          <a:xfrm>
            <a:off x="311700" y="1229975"/>
            <a:ext cx="39999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5"/>
          <p:cNvSpPr txBox="1"/>
          <p:nvPr>
            <p:ph idx="2" type="body"/>
          </p:nvPr>
        </p:nvSpPr>
        <p:spPr>
          <a:xfrm>
            <a:off x="4832400" y="1229975"/>
            <a:ext cx="39999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2" name="Google Shape;42;p5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5" name="Google Shape;45;p6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8" name="Google Shape;48;p7"/>
          <p:cNvSpPr txBox="1"/>
          <p:nvPr>
            <p:ph idx="1" type="body"/>
          </p:nvPr>
        </p:nvSpPr>
        <p:spPr>
          <a:xfrm>
            <a:off x="311700" y="1465804"/>
            <a:ext cx="2808000" cy="310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oogle Shape;51;p8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52" name="Google Shape;52;p8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" name="Google Shape;53;p8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" name="Google Shape;54;p8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" name="Google Shape;55;p8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" name="Google Shape;56;p8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7" name="Google Shape;57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8" name="Google Shape;58;p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/>
          <p:nvPr/>
        </p:nvSpPr>
        <p:spPr>
          <a:xfrm>
            <a:off x="4572000" y="-1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61" name="Google Shape;6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2" name="Google Shape;62;p9"/>
          <p:cNvSpPr txBox="1"/>
          <p:nvPr>
            <p:ph type="title"/>
          </p:nvPr>
        </p:nvSpPr>
        <p:spPr>
          <a:xfrm>
            <a:off x="265500" y="1151100"/>
            <a:ext cx="4045200" cy="156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3" name="Google Shape;63;p9"/>
          <p:cNvSpPr txBox="1"/>
          <p:nvPr>
            <p:ph idx="1" type="subTitle"/>
          </p:nvPr>
        </p:nvSpPr>
        <p:spPr>
          <a:xfrm>
            <a:off x="265500" y="2769001"/>
            <a:ext cx="4045200" cy="12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4" name="Google Shape;6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5" name="Google Shape;65;p9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8" name="Google Shape;68;p10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geometric">
    <p:bg>
      <p:bgPr>
        <a:solidFill>
          <a:srgbClr val="EA9999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2.png"/><Relationship Id="rId6" Type="http://schemas.openxmlformats.org/officeDocument/2006/relationships/image" Target="../media/image4.png"/><Relationship Id="rId7" Type="http://schemas.openxmlformats.org/officeDocument/2006/relationships/image" Target="../media/image3.png"/><Relationship Id="rId8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/>
          <p:nvPr>
            <p:ph type="ctrTitle"/>
          </p:nvPr>
        </p:nvSpPr>
        <p:spPr>
          <a:xfrm>
            <a:off x="460950" y="1732947"/>
            <a:ext cx="8222100" cy="83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Calibri"/>
                <a:ea typeface="Calibri"/>
                <a:cs typeface="Calibri"/>
                <a:sym typeface="Calibri"/>
              </a:rPr>
              <a:t>Health Analytics Engine</a:t>
            </a:r>
            <a:endParaRPr/>
          </a:p>
        </p:txBody>
      </p:sp>
      <p:sp>
        <p:nvSpPr>
          <p:cNvPr id="86" name="Google Shape;86;p13"/>
          <p:cNvSpPr txBox="1"/>
          <p:nvPr>
            <p:ph idx="1" type="subTitle"/>
          </p:nvPr>
        </p:nvSpPr>
        <p:spPr>
          <a:xfrm>
            <a:off x="3428475" y="3169350"/>
            <a:ext cx="5391600" cy="153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Rizwan Chowdhury, Nathaniel Arussy, Dang Khoa Dinh, Smeet Kathiria, Eric Rivera, Hersh Shrivastava, Suva Shahria, Khalid Akash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76200"/>
            <a:ext cx="8678101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4"/>
          <p:cNvSpPr txBox="1"/>
          <p:nvPr/>
        </p:nvSpPr>
        <p:spPr>
          <a:xfrm>
            <a:off x="6620750" y="295450"/>
            <a:ext cx="2209800" cy="4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Roboto"/>
                <a:ea typeface="Roboto"/>
                <a:cs typeface="Roboto"/>
                <a:sym typeface="Roboto"/>
              </a:rPr>
              <a:t>Road Map</a:t>
            </a:r>
            <a:endParaRPr b="1" sz="24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 Ethereum?</a:t>
            </a:r>
            <a:endParaRPr/>
          </a:p>
        </p:txBody>
      </p:sp>
      <p:sp>
        <p:nvSpPr>
          <p:cNvPr id="98" name="Google Shape;98;p15"/>
          <p:cNvSpPr txBox="1"/>
          <p:nvPr>
            <p:ph idx="1" type="body"/>
          </p:nvPr>
        </p:nvSpPr>
        <p:spPr>
          <a:xfrm>
            <a:off x="330075" y="1216125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Generalization - Faster development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Large number of nodes - Reliability/</a:t>
            </a:r>
            <a:r>
              <a:rPr lang="en"/>
              <a:t>Persistence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Interesting Apps: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99" name="Google Shape;9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2600" y="3098550"/>
            <a:ext cx="439050" cy="43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22374" y="3100725"/>
            <a:ext cx="439050" cy="43468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5"/>
          <p:cNvSpPr txBox="1"/>
          <p:nvPr/>
        </p:nvSpPr>
        <p:spPr>
          <a:xfrm>
            <a:off x="3895475" y="2353800"/>
            <a:ext cx="2643000" cy="3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~9,000 Nodes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" name="Google Shape;102;p15"/>
          <p:cNvSpPr txBox="1"/>
          <p:nvPr/>
        </p:nvSpPr>
        <p:spPr>
          <a:xfrm>
            <a:off x="4941625" y="2831000"/>
            <a:ext cx="2643000" cy="3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9,086,490 Blocks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" name="Google Shape;103;p15"/>
          <p:cNvSpPr txBox="1"/>
          <p:nvPr/>
        </p:nvSpPr>
        <p:spPr>
          <a:xfrm>
            <a:off x="6111625" y="2367575"/>
            <a:ext cx="2643000" cy="3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$146 per Ether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4" name="Google Shape;104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16150" y="3098550"/>
            <a:ext cx="439050" cy="43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6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New Features </a:t>
            </a:r>
            <a:endParaRPr/>
          </a:p>
        </p:txBody>
      </p:sp>
      <p:sp>
        <p:nvSpPr>
          <p:cNvPr id="110" name="Google Shape;110;p16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GraphQL API Connection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Global Data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Authentication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Data Entry form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New Graphs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New Suggestions Card</a:t>
            </a:r>
            <a:endParaRPr/>
          </a:p>
        </p:txBody>
      </p:sp>
      <p:pic>
        <p:nvPicPr>
          <p:cNvPr id="111" name="Google Shape;11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45187" y="3306359"/>
            <a:ext cx="2133588" cy="1475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86479" y="1184718"/>
            <a:ext cx="716566" cy="681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49239" y="340975"/>
            <a:ext cx="1191048" cy="566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47839" y="2143544"/>
            <a:ext cx="993870" cy="944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655204" y="2720213"/>
            <a:ext cx="462451" cy="439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666396" y="706706"/>
            <a:ext cx="440065" cy="41835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7" name="Google Shape;117;p16"/>
          <p:cNvCxnSpPr/>
          <p:nvPr/>
        </p:nvCxnSpPr>
        <p:spPr>
          <a:xfrm rot="5400000">
            <a:off x="6214802" y="653888"/>
            <a:ext cx="564300" cy="504600"/>
          </a:xfrm>
          <a:prstGeom prst="curvedConnector3">
            <a:avLst>
              <a:gd fmla="val 50000" name="adj1"/>
            </a:avLst>
          </a:prstGeom>
          <a:noFill/>
          <a:ln cap="flat" cmpd="sng" w="9525">
            <a:solidFill>
              <a:srgbClr val="43434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8" name="Google Shape;118;p16"/>
          <p:cNvCxnSpPr>
            <a:stCxn id="112" idx="1"/>
          </p:cNvCxnSpPr>
          <p:nvPr/>
        </p:nvCxnSpPr>
        <p:spPr>
          <a:xfrm rot="10800000">
            <a:off x="6245179" y="1193520"/>
            <a:ext cx="741300" cy="331800"/>
          </a:xfrm>
          <a:prstGeom prst="curvedConnector3">
            <a:avLst>
              <a:gd fmla="val 50000" name="adj1"/>
            </a:avLst>
          </a:prstGeom>
          <a:noFill/>
          <a:ln cap="flat" cmpd="sng" w="9525">
            <a:solidFill>
              <a:srgbClr val="43434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9" name="Google Shape;119;p16"/>
          <p:cNvCxnSpPr>
            <a:stCxn id="112" idx="3"/>
          </p:cNvCxnSpPr>
          <p:nvPr/>
        </p:nvCxnSpPr>
        <p:spPr>
          <a:xfrm>
            <a:off x="7703046" y="1525320"/>
            <a:ext cx="609900" cy="651600"/>
          </a:xfrm>
          <a:prstGeom prst="curvedConnector2">
            <a:avLst/>
          </a:prstGeom>
          <a:noFill/>
          <a:ln cap="flat" cmpd="sng" w="9525">
            <a:solidFill>
              <a:srgbClr val="43434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0" name="Google Shape;120;p16"/>
          <p:cNvCxnSpPr/>
          <p:nvPr/>
        </p:nvCxnSpPr>
        <p:spPr>
          <a:xfrm flipH="1" rot="10800000">
            <a:off x="7841713" y="2181259"/>
            <a:ext cx="480600" cy="434700"/>
          </a:xfrm>
          <a:prstGeom prst="curvedConnector3">
            <a:avLst>
              <a:gd fmla="val 50000" name="adj1"/>
            </a:avLst>
          </a:prstGeom>
          <a:noFill/>
          <a:ln cap="flat" cmpd="sng" w="9525">
            <a:solidFill>
              <a:srgbClr val="43434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1" name="Google Shape;121;p16"/>
          <p:cNvCxnSpPr/>
          <p:nvPr/>
        </p:nvCxnSpPr>
        <p:spPr>
          <a:xfrm rot="5400000">
            <a:off x="6067389" y="2650309"/>
            <a:ext cx="814800" cy="746100"/>
          </a:xfrm>
          <a:prstGeom prst="curvedConnector3">
            <a:avLst>
              <a:gd fmla="val 50000" name="adj1"/>
            </a:avLst>
          </a:prstGeom>
          <a:noFill/>
          <a:ln cap="flat" cmpd="sng" w="9525">
            <a:solidFill>
              <a:srgbClr val="43434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2" name="Google Shape;122;p16"/>
          <p:cNvCxnSpPr/>
          <p:nvPr/>
        </p:nvCxnSpPr>
        <p:spPr>
          <a:xfrm rot="10800000">
            <a:off x="6106678" y="3431479"/>
            <a:ext cx="919800" cy="455700"/>
          </a:xfrm>
          <a:prstGeom prst="curvedConnector3">
            <a:avLst>
              <a:gd fmla="val 50000" name="adj1"/>
            </a:avLst>
          </a:prstGeom>
          <a:noFill/>
          <a:ln cap="flat" cmpd="sng" w="9525">
            <a:solidFill>
              <a:srgbClr val="434343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eometric">
  <a:themeElements>
    <a:clrScheme name="Geometric">
      <a:dk1>
        <a:srgbClr val="2A3990"/>
      </a:dk1>
      <a:lt1>
        <a:srgbClr val="FFFFFF"/>
      </a:lt1>
      <a:dk2>
        <a:srgbClr val="434343"/>
      </a:dk2>
      <a:lt2>
        <a:srgbClr val="999999"/>
      </a:lt2>
      <a:accent1>
        <a:srgbClr val="212D74"/>
      </a:accent1>
      <a:accent2>
        <a:srgbClr val="3949AB"/>
      </a:accent2>
      <a:accent3>
        <a:srgbClr val="9C254D"/>
      </a:accent3>
      <a:accent4>
        <a:srgbClr val="D23369"/>
      </a:accent4>
      <a:accent5>
        <a:srgbClr val="F06292"/>
      </a:accent5>
      <a:accent6>
        <a:srgbClr val="7890CD"/>
      </a:accent6>
      <a:hlink>
        <a:srgbClr val="F06292"/>
      </a:hlink>
      <a:folHlink>
        <a:srgbClr val="F062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