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Roboto"/>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Roboto-bold.fntdata"/><Relationship Id="rId12" Type="http://schemas.openxmlformats.org/officeDocument/2006/relationships/font" Target="fonts/Robo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oboto-boldItalic.fntdata"/><Relationship Id="rId14"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657e0cb037_1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657e0cb037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656cd8eba8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656cd8eba8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656cd8eba8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656cd8eba8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707c97e0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707c97e0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Notes</a:t>
            </a:r>
            <a:endParaRPr/>
          </a:p>
          <a:p>
            <a:pPr indent="0" lvl="0" marL="0" rtl="0" algn="l">
              <a:spcBef>
                <a:spcPts val="0"/>
              </a:spcBef>
              <a:spcAft>
                <a:spcPts val="0"/>
              </a:spcAft>
              <a:buNone/>
            </a:pPr>
            <a:r>
              <a:rPr lang="en"/>
              <a:t>Code quality is important to us. We have 8 people working on this big project and for many, this is their first interactions with these types of systems (code, version control, concepts). Ultimately we want to make sure non breaking code is pushed up to master so no one steps on each others shoes by unintentionally so we implemented a few safety measures to ensure good quality code is merged into our master branch. We have a series of steps, build (compile), lint (check code quality), format (checks and fixes code style), and tests that need to be run. The first line of defense is to run all of these checks before every single commit. These are known as git hooks so whenever someone commits something, if one of those steps fail, the commit fails. Then we have a second test to truly ensure that no unintentional mistake gets merged into master, we use a service called Github actions which runs any command we want to perform in a clean cloud environment. Again, those same steps are run, and if any one of those fails, the PR is rejected and will not be </a:t>
            </a:r>
            <a:r>
              <a:rPr lang="en"/>
              <a:t>reviewed</a:t>
            </a:r>
            <a:r>
              <a:rPr lang="en"/>
              <a:t> or merged until fixed. This makes working in a team environment, much more of a breeze since the system keeps </a:t>
            </a:r>
            <a:r>
              <a:rPr lang="en"/>
              <a:t>everyone's</a:t>
            </a:r>
            <a:r>
              <a:rPr lang="en"/>
              <a:t> code in check.</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6578c988e3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6578c988e3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Briefly putting methods there to let audience know whats happening</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9"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3369225"/>
            <a:ext cx="8520600" cy="12819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1600"/>
              </a:spcBef>
              <a:spcAft>
                <a:spcPts val="0"/>
              </a:spcAft>
              <a:buClr>
                <a:schemeClr val="lt1"/>
              </a:buClr>
              <a:buSzPts val="1400"/>
              <a:buChar char="○"/>
              <a:defRPr>
                <a:solidFill>
                  <a:schemeClr val="lt1"/>
                </a:solidFill>
              </a:defRPr>
            </a:lvl2pPr>
            <a:lvl3pPr indent="-317500" lvl="2" marL="1371600" algn="ctr">
              <a:spcBef>
                <a:spcPts val="1600"/>
              </a:spcBef>
              <a:spcAft>
                <a:spcPts val="0"/>
              </a:spcAft>
              <a:buClr>
                <a:schemeClr val="lt1"/>
              </a:buClr>
              <a:buSzPts val="1400"/>
              <a:buChar char="■"/>
              <a:defRPr>
                <a:solidFill>
                  <a:schemeClr val="lt1"/>
                </a:solidFill>
              </a:defRPr>
            </a:lvl3pPr>
            <a:lvl4pPr indent="-317500" lvl="3" marL="1828800" algn="ctr">
              <a:spcBef>
                <a:spcPts val="1600"/>
              </a:spcBef>
              <a:spcAft>
                <a:spcPts val="0"/>
              </a:spcAft>
              <a:buClr>
                <a:schemeClr val="lt1"/>
              </a:buClr>
              <a:buSzPts val="1400"/>
              <a:buChar char="●"/>
              <a:defRPr>
                <a:solidFill>
                  <a:schemeClr val="lt1"/>
                </a:solidFill>
              </a:defRPr>
            </a:lvl4pPr>
            <a:lvl5pPr indent="-317500" lvl="4" marL="2286000" algn="ctr">
              <a:spcBef>
                <a:spcPts val="1600"/>
              </a:spcBef>
              <a:spcAft>
                <a:spcPts val="0"/>
              </a:spcAft>
              <a:buClr>
                <a:schemeClr val="lt1"/>
              </a:buClr>
              <a:buSzPts val="1400"/>
              <a:buChar char="○"/>
              <a:defRPr>
                <a:solidFill>
                  <a:schemeClr val="lt1"/>
                </a:solidFill>
              </a:defRPr>
            </a:lvl5pPr>
            <a:lvl6pPr indent="-317500" lvl="5" marL="2743200" algn="ctr">
              <a:spcBef>
                <a:spcPts val="1600"/>
              </a:spcBef>
              <a:spcAft>
                <a:spcPts val="0"/>
              </a:spcAft>
              <a:buClr>
                <a:schemeClr val="lt1"/>
              </a:buClr>
              <a:buSzPts val="1400"/>
              <a:buChar char="■"/>
              <a:defRPr>
                <a:solidFill>
                  <a:schemeClr val="lt1"/>
                </a:solidFill>
              </a:defRPr>
            </a:lvl6pPr>
            <a:lvl7pPr indent="-317500" lvl="6" marL="3200400" algn="ctr">
              <a:spcBef>
                <a:spcPts val="1600"/>
              </a:spcBef>
              <a:spcAft>
                <a:spcPts val="0"/>
              </a:spcAft>
              <a:buClr>
                <a:schemeClr val="lt1"/>
              </a:buClr>
              <a:buSzPts val="1400"/>
              <a:buChar char="●"/>
              <a:defRPr>
                <a:solidFill>
                  <a:schemeClr val="lt1"/>
                </a:solidFill>
              </a:defRPr>
            </a:lvl7pPr>
            <a:lvl8pPr indent="-317500" lvl="7" marL="3657600" algn="ctr">
              <a:spcBef>
                <a:spcPts val="1600"/>
              </a:spcBef>
              <a:spcAft>
                <a:spcPts val="0"/>
              </a:spcAft>
              <a:buClr>
                <a:schemeClr val="lt1"/>
              </a:buClr>
              <a:buSzPts val="1400"/>
              <a:buChar char="○"/>
              <a:defRPr>
                <a:solidFill>
                  <a:schemeClr val="lt1"/>
                </a:solidFill>
              </a:defRPr>
            </a:lvl8pPr>
            <a:lvl9pPr indent="-317500" lvl="8" marL="4114800" algn="ctr">
              <a:spcBef>
                <a:spcPts val="1600"/>
              </a:spcBef>
              <a:spcAft>
                <a:spcPts val="160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152347"/>
            <a:ext cx="8222100" cy="838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Google Shape;36;p4"/>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 name="Google Shape;37;p4"/>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Google Shape;40;p5"/>
          <p:cNvSpPr txBox="1"/>
          <p:nvPr>
            <p:ph idx="1" type="body"/>
          </p:nvPr>
        </p:nvSpPr>
        <p:spPr>
          <a:xfrm>
            <a:off x="3117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5"/>
          <p:cNvSpPr txBox="1"/>
          <p:nvPr>
            <p:ph idx="2" type="body"/>
          </p:nvPr>
        </p:nvSpPr>
        <p:spPr>
          <a:xfrm>
            <a:off x="48324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 name="Google Shape;42;p5"/>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Google Shape;45;p6"/>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7"/>
          <p:cNvSpPr txBox="1"/>
          <p:nvPr>
            <p:ph idx="1" type="body"/>
          </p:nvPr>
        </p:nvSpPr>
        <p:spPr>
          <a:xfrm>
            <a:off x="311700" y="1465804"/>
            <a:ext cx="2808000" cy="3103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Google Shape;49;p7"/>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0"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151100"/>
            <a:ext cx="4045200" cy="15645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Google Shape;63;p9"/>
          <p:cNvSpPr txBox="1"/>
          <p:nvPr>
            <p:ph idx="1" type="subTitle"/>
          </p:nvPr>
        </p:nvSpPr>
        <p:spPr>
          <a:xfrm>
            <a:off x="265500" y="2769001"/>
            <a:ext cx="4045200" cy="1269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geometric">
    <p:bg>
      <p:bgPr>
        <a:solidFill>
          <a:srgbClr val="EA9999"/>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 Id="rId6"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1.png"/><Relationship Id="rId7" Type="http://schemas.openxmlformats.org/officeDocument/2006/relationships/image" Target="../media/image4.png"/><Relationship Id="rId8"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3"/>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latin typeface="Calibri"/>
                <a:ea typeface="Calibri"/>
                <a:cs typeface="Calibri"/>
                <a:sym typeface="Calibri"/>
              </a:rPr>
              <a:t>Health Analytics Engine</a:t>
            </a:r>
            <a:endParaRPr sz="3000"/>
          </a:p>
        </p:txBody>
      </p:sp>
      <p:sp>
        <p:nvSpPr>
          <p:cNvPr id="86" name="Google Shape;86;p13"/>
          <p:cNvSpPr txBox="1"/>
          <p:nvPr>
            <p:ph idx="1" type="subTitle"/>
          </p:nvPr>
        </p:nvSpPr>
        <p:spPr>
          <a:xfrm>
            <a:off x="1858700" y="3413140"/>
            <a:ext cx="5711100" cy="114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Rizwan Chowdhury, Nathaniel Arussy, Dang Khoa Dinh, Smeet Kathiria, Eric Rivera, Hersh Shrivastava, Suva Shahria, Khalid akash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pic>
        <p:nvPicPr>
          <p:cNvPr id="91" name="Google Shape;91;p14"/>
          <p:cNvPicPr preferRelativeResize="0"/>
          <p:nvPr/>
        </p:nvPicPr>
        <p:blipFill>
          <a:blip r:embed="rId3">
            <a:alphaModFix/>
          </a:blip>
          <a:stretch>
            <a:fillRect/>
          </a:stretch>
        </p:blipFill>
        <p:spPr>
          <a:xfrm>
            <a:off x="294013" y="152400"/>
            <a:ext cx="8555984" cy="4838700"/>
          </a:xfrm>
          <a:prstGeom prst="rect">
            <a:avLst/>
          </a:prstGeom>
          <a:noFill/>
          <a:ln>
            <a:noFill/>
          </a:ln>
        </p:spPr>
      </p:pic>
      <p:sp>
        <p:nvSpPr>
          <p:cNvPr id="92" name="Google Shape;92;p14"/>
          <p:cNvSpPr txBox="1"/>
          <p:nvPr/>
        </p:nvSpPr>
        <p:spPr>
          <a:xfrm>
            <a:off x="6164150" y="201450"/>
            <a:ext cx="2833500" cy="95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Roboto"/>
                <a:ea typeface="Roboto"/>
                <a:cs typeface="Roboto"/>
                <a:sym typeface="Roboto"/>
              </a:rPr>
              <a:t>Presentation Roadmap</a:t>
            </a:r>
            <a:endParaRPr b="1" sz="3000">
              <a:solidFill>
                <a:srgbClr val="FFFFFF"/>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5"/>
          <p:cNvSpPr txBox="1"/>
          <p:nvPr/>
        </p:nvSpPr>
        <p:spPr>
          <a:xfrm>
            <a:off x="1866700" y="120875"/>
            <a:ext cx="5291100" cy="56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FFFFFF"/>
                </a:solidFill>
                <a:latin typeface="Roboto"/>
                <a:ea typeface="Roboto"/>
                <a:cs typeface="Roboto"/>
                <a:sym typeface="Roboto"/>
              </a:rPr>
              <a:t>Health Analytics Engine</a:t>
            </a:r>
            <a:endParaRPr b="1" sz="2400">
              <a:solidFill>
                <a:srgbClr val="FFFFFF"/>
              </a:solidFill>
              <a:latin typeface="Roboto"/>
              <a:ea typeface="Roboto"/>
              <a:cs typeface="Roboto"/>
              <a:sym typeface="Roboto"/>
            </a:endParaRPr>
          </a:p>
        </p:txBody>
      </p:sp>
      <p:sp>
        <p:nvSpPr>
          <p:cNvPr id="98" name="Google Shape;98;p15"/>
          <p:cNvSpPr txBox="1"/>
          <p:nvPr/>
        </p:nvSpPr>
        <p:spPr>
          <a:xfrm>
            <a:off x="825150" y="792300"/>
            <a:ext cx="7493700" cy="725100"/>
          </a:xfrm>
          <a:prstGeom prst="rect">
            <a:avLst/>
          </a:prstGeom>
          <a:noFill/>
          <a:ln>
            <a:noFill/>
          </a:ln>
        </p:spPr>
        <p:txBody>
          <a:bodyPr anchorCtr="0" anchor="t" bIns="91425" lIns="91425" spcFirstLastPara="1" rIns="91425" wrap="square" tIns="91425">
            <a:noAutofit/>
          </a:bodyPr>
          <a:lstStyle/>
          <a:p>
            <a:pPr indent="-342900" lvl="0" marL="457200" rtl="0" algn="ctr">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Users safely enter descriptors: Weight, BMI, Age, etc.</a:t>
            </a:r>
            <a:endParaRPr sz="1800">
              <a:solidFill>
                <a:srgbClr val="FFFFFF"/>
              </a:solidFill>
              <a:latin typeface="Roboto"/>
              <a:ea typeface="Roboto"/>
              <a:cs typeface="Roboto"/>
              <a:sym typeface="Roboto"/>
            </a:endParaRPr>
          </a:p>
        </p:txBody>
      </p:sp>
      <p:sp>
        <p:nvSpPr>
          <p:cNvPr id="99" name="Google Shape;99;p15"/>
          <p:cNvSpPr txBox="1"/>
          <p:nvPr/>
        </p:nvSpPr>
        <p:spPr>
          <a:xfrm>
            <a:off x="1394375" y="3417700"/>
            <a:ext cx="5953500" cy="899700"/>
          </a:xfrm>
          <a:prstGeom prst="rect">
            <a:avLst/>
          </a:prstGeom>
          <a:noFill/>
          <a:ln>
            <a:noFill/>
          </a:ln>
        </p:spPr>
        <p:txBody>
          <a:bodyPr anchorCtr="0" anchor="t" bIns="91425" lIns="91425" spcFirstLastPara="1" rIns="91425" wrap="square" tIns="91425">
            <a:noAutofit/>
          </a:bodyPr>
          <a:lstStyle/>
          <a:p>
            <a:pPr indent="-342900" lvl="0" marL="457200" rtl="0" algn="ctr">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System stores and analyzes data using </a:t>
            </a:r>
            <a:r>
              <a:rPr b="1" lang="en" sz="1800">
                <a:solidFill>
                  <a:srgbClr val="9900FF"/>
                </a:solidFill>
                <a:latin typeface="Roboto"/>
                <a:ea typeface="Roboto"/>
                <a:cs typeface="Roboto"/>
                <a:sym typeface="Roboto"/>
              </a:rPr>
              <a:t>Blockchain Technology</a:t>
            </a:r>
            <a:r>
              <a:rPr lang="en" sz="1800">
                <a:solidFill>
                  <a:srgbClr val="FFFFFF"/>
                </a:solidFill>
                <a:latin typeface="Roboto"/>
                <a:ea typeface="Roboto"/>
                <a:cs typeface="Roboto"/>
                <a:sym typeface="Roboto"/>
              </a:rPr>
              <a:t>.</a:t>
            </a:r>
            <a:endParaRPr sz="1800">
              <a:solidFill>
                <a:srgbClr val="FFFFFF"/>
              </a:solidFill>
              <a:latin typeface="Roboto"/>
              <a:ea typeface="Roboto"/>
              <a:cs typeface="Roboto"/>
              <a:sym typeface="Roboto"/>
            </a:endParaRPr>
          </a:p>
        </p:txBody>
      </p:sp>
      <p:sp>
        <p:nvSpPr>
          <p:cNvPr id="100" name="Google Shape;100;p15"/>
          <p:cNvSpPr txBox="1"/>
          <p:nvPr/>
        </p:nvSpPr>
        <p:spPr>
          <a:xfrm>
            <a:off x="1216950" y="1298800"/>
            <a:ext cx="6903900" cy="899700"/>
          </a:xfrm>
          <a:prstGeom prst="rect">
            <a:avLst/>
          </a:prstGeom>
          <a:noFill/>
          <a:ln>
            <a:noFill/>
          </a:ln>
        </p:spPr>
        <p:txBody>
          <a:bodyPr anchorCtr="0" anchor="t" bIns="91425" lIns="91425" spcFirstLastPara="1" rIns="91425" wrap="square" tIns="91425">
            <a:noAutofit/>
          </a:bodyPr>
          <a:lstStyle/>
          <a:p>
            <a:pPr indent="-342900" lvl="0" marL="457200" rtl="0" algn="ctr">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Users will be able to compare parameters against populations with various types of graphs.</a:t>
            </a:r>
            <a:endParaRPr sz="1800">
              <a:solidFill>
                <a:srgbClr val="FFFFFF"/>
              </a:solidFill>
              <a:latin typeface="Roboto"/>
              <a:ea typeface="Roboto"/>
              <a:cs typeface="Roboto"/>
              <a:sym typeface="Roboto"/>
            </a:endParaRPr>
          </a:p>
        </p:txBody>
      </p:sp>
      <p:sp>
        <p:nvSpPr>
          <p:cNvPr id="101" name="Google Shape;101;p15"/>
          <p:cNvSpPr txBox="1"/>
          <p:nvPr/>
        </p:nvSpPr>
        <p:spPr>
          <a:xfrm>
            <a:off x="1761450" y="2295675"/>
            <a:ext cx="5814900" cy="1074300"/>
          </a:xfrm>
          <a:prstGeom prst="rect">
            <a:avLst/>
          </a:prstGeom>
          <a:noFill/>
          <a:ln>
            <a:noFill/>
          </a:ln>
        </p:spPr>
        <p:txBody>
          <a:bodyPr anchorCtr="0" anchor="t" bIns="91425" lIns="91425" spcFirstLastPara="1" rIns="91425" wrap="square" tIns="91425">
            <a:noAutofit/>
          </a:bodyPr>
          <a:lstStyle/>
          <a:p>
            <a:pPr indent="-342900" lvl="0" marL="457200" rtl="0" algn="ctr">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System utilizes aggregate population data and user standing to anticipate potential health risks and offer health suggestions.</a:t>
            </a:r>
            <a:endParaRPr sz="1800">
              <a:solidFill>
                <a:srgbClr val="FFFFFF"/>
              </a:solidFill>
              <a:latin typeface="Roboto"/>
              <a:ea typeface="Roboto"/>
              <a:cs typeface="Roboto"/>
              <a:sym typeface="Roboto"/>
            </a:endParaRPr>
          </a:p>
        </p:txBody>
      </p:sp>
      <p:pic>
        <p:nvPicPr>
          <p:cNvPr id="102" name="Google Shape;102;p15"/>
          <p:cNvPicPr preferRelativeResize="0"/>
          <p:nvPr/>
        </p:nvPicPr>
        <p:blipFill>
          <a:blip r:embed="rId3">
            <a:alphaModFix/>
          </a:blip>
          <a:stretch>
            <a:fillRect/>
          </a:stretch>
        </p:blipFill>
        <p:spPr>
          <a:xfrm>
            <a:off x="191250" y="120875"/>
            <a:ext cx="1431734" cy="1541875"/>
          </a:xfrm>
          <a:prstGeom prst="rect">
            <a:avLst/>
          </a:prstGeom>
          <a:noFill/>
          <a:ln>
            <a:noFill/>
          </a:ln>
        </p:spPr>
      </p:pic>
      <p:pic>
        <p:nvPicPr>
          <p:cNvPr id="103" name="Google Shape;103;p15"/>
          <p:cNvPicPr preferRelativeResize="0"/>
          <p:nvPr/>
        </p:nvPicPr>
        <p:blipFill>
          <a:blip r:embed="rId4">
            <a:alphaModFix/>
          </a:blip>
          <a:stretch>
            <a:fillRect/>
          </a:stretch>
        </p:blipFill>
        <p:spPr>
          <a:xfrm>
            <a:off x="7995150" y="1168200"/>
            <a:ext cx="1074300" cy="1074300"/>
          </a:xfrm>
          <a:prstGeom prst="rect">
            <a:avLst/>
          </a:prstGeom>
          <a:noFill/>
          <a:ln>
            <a:noFill/>
          </a:ln>
        </p:spPr>
      </p:pic>
      <p:pic>
        <p:nvPicPr>
          <p:cNvPr id="104" name="Google Shape;104;p15"/>
          <p:cNvPicPr preferRelativeResize="0"/>
          <p:nvPr/>
        </p:nvPicPr>
        <p:blipFill>
          <a:blip r:embed="rId5">
            <a:alphaModFix/>
          </a:blip>
          <a:stretch>
            <a:fillRect/>
          </a:stretch>
        </p:blipFill>
        <p:spPr>
          <a:xfrm>
            <a:off x="112050" y="2043200"/>
            <a:ext cx="1298300" cy="1298300"/>
          </a:xfrm>
          <a:prstGeom prst="rect">
            <a:avLst/>
          </a:prstGeom>
          <a:noFill/>
          <a:ln>
            <a:noFill/>
          </a:ln>
        </p:spPr>
      </p:pic>
      <p:pic>
        <p:nvPicPr>
          <p:cNvPr id="105" name="Google Shape;105;p15"/>
          <p:cNvPicPr preferRelativeResize="0"/>
          <p:nvPr/>
        </p:nvPicPr>
        <p:blipFill>
          <a:blip r:embed="rId6">
            <a:alphaModFix/>
          </a:blip>
          <a:stretch>
            <a:fillRect/>
          </a:stretch>
        </p:blipFill>
        <p:spPr>
          <a:xfrm>
            <a:off x="7157850" y="3467150"/>
            <a:ext cx="1177200" cy="1192899"/>
          </a:xfrm>
          <a:prstGeom prst="rect">
            <a:avLst/>
          </a:prstGeom>
          <a:noFill/>
          <a:ln>
            <a:noFill/>
          </a:ln>
        </p:spPr>
      </p:pic>
      <p:sp>
        <p:nvSpPr>
          <p:cNvPr id="106" name="Google Shape;106;p15"/>
          <p:cNvSpPr txBox="1"/>
          <p:nvPr/>
        </p:nvSpPr>
        <p:spPr>
          <a:xfrm>
            <a:off x="7600950" y="3585725"/>
            <a:ext cx="394200" cy="56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latin typeface="Roboto"/>
                <a:ea typeface="Roboto"/>
                <a:cs typeface="Roboto"/>
                <a:sym typeface="Roboto"/>
              </a:rPr>
              <a:t>!</a:t>
            </a:r>
            <a:endParaRPr sz="3000">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16"/>
          <p:cNvSpPr txBox="1"/>
          <p:nvPr>
            <p:ph type="title"/>
          </p:nvPr>
        </p:nvSpPr>
        <p:spPr>
          <a:xfrm>
            <a:off x="311700" y="188575"/>
            <a:ext cx="8520600" cy="60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rPr>
              <a:t>Technology</a:t>
            </a:r>
            <a:endParaRPr>
              <a:solidFill>
                <a:srgbClr val="FFFFFF"/>
              </a:solidFill>
            </a:endParaRPr>
          </a:p>
        </p:txBody>
      </p:sp>
      <p:sp>
        <p:nvSpPr>
          <p:cNvPr id="112" name="Google Shape;112;p16"/>
          <p:cNvSpPr txBox="1"/>
          <p:nvPr/>
        </p:nvSpPr>
        <p:spPr>
          <a:xfrm>
            <a:off x="160850" y="796375"/>
            <a:ext cx="3934800" cy="940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De-Centralized Data Storage: </a:t>
            </a:r>
            <a:r>
              <a:rPr b="1" lang="en" sz="1800">
                <a:solidFill>
                  <a:srgbClr val="4A86E8"/>
                </a:solidFill>
                <a:latin typeface="Roboto"/>
                <a:ea typeface="Roboto"/>
                <a:cs typeface="Roboto"/>
                <a:sym typeface="Roboto"/>
              </a:rPr>
              <a:t>Improves Security</a:t>
            </a:r>
            <a:r>
              <a:rPr lang="en" sz="1800">
                <a:solidFill>
                  <a:srgbClr val="93C47D"/>
                </a:solidFill>
                <a:latin typeface="Roboto"/>
                <a:ea typeface="Roboto"/>
                <a:cs typeface="Roboto"/>
                <a:sym typeface="Roboto"/>
              </a:rPr>
              <a:t> </a:t>
            </a:r>
            <a:r>
              <a:rPr lang="en" sz="1800">
                <a:solidFill>
                  <a:srgbClr val="FFFFFF"/>
                </a:solidFill>
                <a:latin typeface="Roboto"/>
                <a:ea typeface="Roboto"/>
                <a:cs typeface="Roboto"/>
                <a:sym typeface="Roboto"/>
              </a:rPr>
              <a:t>and </a:t>
            </a:r>
            <a:r>
              <a:rPr b="1" lang="en" sz="1800">
                <a:solidFill>
                  <a:srgbClr val="9900FF"/>
                </a:solidFill>
                <a:latin typeface="Roboto"/>
                <a:ea typeface="Roboto"/>
                <a:cs typeface="Roboto"/>
                <a:sym typeface="Roboto"/>
              </a:rPr>
              <a:t>Protects Personal Data</a:t>
            </a:r>
            <a:r>
              <a:rPr lang="en" sz="1800">
                <a:solidFill>
                  <a:srgbClr val="FFFFFF"/>
                </a:solidFill>
                <a:latin typeface="Roboto"/>
                <a:ea typeface="Roboto"/>
                <a:cs typeface="Roboto"/>
                <a:sym typeface="Roboto"/>
              </a:rPr>
              <a:t>.</a:t>
            </a:r>
            <a:endParaRPr sz="1800">
              <a:solidFill>
                <a:srgbClr val="FFFFFF"/>
              </a:solidFill>
              <a:latin typeface="Roboto"/>
              <a:ea typeface="Roboto"/>
              <a:cs typeface="Roboto"/>
              <a:sym typeface="Roboto"/>
            </a:endParaRPr>
          </a:p>
        </p:txBody>
      </p:sp>
      <p:sp>
        <p:nvSpPr>
          <p:cNvPr id="113" name="Google Shape;113;p16"/>
          <p:cNvSpPr txBox="1"/>
          <p:nvPr/>
        </p:nvSpPr>
        <p:spPr>
          <a:xfrm>
            <a:off x="93700" y="1996638"/>
            <a:ext cx="3424800" cy="1150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Implemented on: </a:t>
            </a:r>
            <a:r>
              <a:rPr b="1" lang="en" sz="1800">
                <a:solidFill>
                  <a:schemeClr val="dk1"/>
                </a:solidFill>
                <a:latin typeface="Roboto"/>
                <a:ea typeface="Roboto"/>
                <a:cs typeface="Roboto"/>
                <a:sym typeface="Roboto"/>
              </a:rPr>
              <a:t>Ethereum</a:t>
            </a:r>
            <a:r>
              <a:rPr b="1" lang="en" sz="1800">
                <a:solidFill>
                  <a:schemeClr val="dk1"/>
                </a:solidFill>
                <a:latin typeface="Roboto"/>
                <a:ea typeface="Roboto"/>
                <a:cs typeface="Roboto"/>
                <a:sym typeface="Roboto"/>
              </a:rPr>
              <a:t> Blockchain Network </a:t>
            </a:r>
            <a:r>
              <a:rPr lang="en" sz="1800">
                <a:solidFill>
                  <a:srgbClr val="FFFFFF"/>
                </a:solidFill>
                <a:latin typeface="Roboto"/>
                <a:ea typeface="Roboto"/>
                <a:cs typeface="Roboto"/>
                <a:sym typeface="Roboto"/>
              </a:rPr>
              <a:t>using</a:t>
            </a:r>
            <a:endParaRPr sz="1800">
              <a:solidFill>
                <a:srgbClr val="FFFFFF"/>
              </a:solidFill>
              <a:latin typeface="Roboto"/>
              <a:ea typeface="Roboto"/>
              <a:cs typeface="Roboto"/>
              <a:sym typeface="Roboto"/>
            </a:endParaRPr>
          </a:p>
          <a:p>
            <a:pPr indent="0" lvl="0" marL="457200" rtl="0" algn="l">
              <a:spcBef>
                <a:spcPts val="0"/>
              </a:spcBef>
              <a:spcAft>
                <a:spcPts val="0"/>
              </a:spcAft>
              <a:buNone/>
            </a:pPr>
            <a:r>
              <a:rPr lang="en" sz="2400">
                <a:solidFill>
                  <a:schemeClr val="accent6"/>
                </a:solidFill>
                <a:latin typeface="Roboto"/>
                <a:ea typeface="Roboto"/>
                <a:cs typeface="Roboto"/>
                <a:sym typeface="Roboto"/>
              </a:rPr>
              <a:t>Smart Contracts</a:t>
            </a:r>
            <a:endParaRPr sz="1800">
              <a:solidFill>
                <a:srgbClr val="FFFFFF"/>
              </a:solidFill>
              <a:latin typeface="Roboto"/>
              <a:ea typeface="Roboto"/>
              <a:cs typeface="Roboto"/>
              <a:sym typeface="Roboto"/>
            </a:endParaRPr>
          </a:p>
        </p:txBody>
      </p:sp>
      <p:pic>
        <p:nvPicPr>
          <p:cNvPr id="114" name="Google Shape;114;p16"/>
          <p:cNvPicPr preferRelativeResize="0"/>
          <p:nvPr/>
        </p:nvPicPr>
        <p:blipFill>
          <a:blip r:embed="rId3">
            <a:alphaModFix/>
          </a:blip>
          <a:stretch>
            <a:fillRect/>
          </a:stretch>
        </p:blipFill>
        <p:spPr>
          <a:xfrm>
            <a:off x="6125562" y="3278784"/>
            <a:ext cx="2133588" cy="1475264"/>
          </a:xfrm>
          <a:prstGeom prst="rect">
            <a:avLst/>
          </a:prstGeom>
          <a:noFill/>
          <a:ln>
            <a:noFill/>
          </a:ln>
        </p:spPr>
      </p:pic>
      <p:sp>
        <p:nvSpPr>
          <p:cNvPr id="115" name="Google Shape;115;p16"/>
          <p:cNvSpPr txBox="1"/>
          <p:nvPr/>
        </p:nvSpPr>
        <p:spPr>
          <a:xfrm>
            <a:off x="160850" y="3406925"/>
            <a:ext cx="5048400" cy="11502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Frontend - </a:t>
            </a:r>
            <a:r>
              <a:rPr lang="en" sz="1800">
                <a:solidFill>
                  <a:schemeClr val="accent4"/>
                </a:solidFill>
                <a:latin typeface="Roboto"/>
                <a:ea typeface="Roboto"/>
                <a:cs typeface="Roboto"/>
                <a:sym typeface="Roboto"/>
              </a:rPr>
              <a:t>React</a:t>
            </a:r>
            <a:r>
              <a:rPr lang="en" sz="1800">
                <a:solidFill>
                  <a:srgbClr val="FFFFFF"/>
                </a:solidFill>
                <a:latin typeface="Roboto"/>
                <a:ea typeface="Roboto"/>
                <a:cs typeface="Roboto"/>
                <a:sym typeface="Roboto"/>
              </a:rPr>
              <a:t>: JavaScript UI Framework</a:t>
            </a:r>
            <a:endParaRPr sz="1800">
              <a:solidFill>
                <a:srgbClr val="FFFFFF"/>
              </a:solidFill>
              <a:latin typeface="Roboto"/>
              <a:ea typeface="Roboto"/>
              <a:cs typeface="Roboto"/>
              <a:sym typeface="Roboto"/>
            </a:endParaRPr>
          </a:p>
          <a:p>
            <a:pPr indent="-342900" lvl="0" marL="457200" rtl="0" algn="l">
              <a:lnSpc>
                <a:spcPct val="115000"/>
              </a:lnSpc>
              <a:spcBef>
                <a:spcPts val="0"/>
              </a:spcBef>
              <a:spcAft>
                <a:spcPts val="0"/>
              </a:spcAft>
              <a:buClr>
                <a:srgbClr val="FFFFFF"/>
              </a:buClr>
              <a:buSzPts val="1800"/>
              <a:buFont typeface="Roboto"/>
              <a:buChar char="●"/>
            </a:pPr>
            <a:r>
              <a:rPr lang="en" sz="1800">
                <a:solidFill>
                  <a:srgbClr val="38761D"/>
                </a:solidFill>
                <a:latin typeface="Roboto"/>
                <a:ea typeface="Roboto"/>
                <a:cs typeface="Roboto"/>
                <a:sym typeface="Roboto"/>
              </a:rPr>
              <a:t>GraphQL</a:t>
            </a:r>
            <a:r>
              <a:rPr lang="en" sz="1800">
                <a:solidFill>
                  <a:srgbClr val="FFFFFF"/>
                </a:solidFill>
                <a:latin typeface="Roboto"/>
                <a:ea typeface="Roboto"/>
                <a:cs typeface="Roboto"/>
                <a:sym typeface="Roboto"/>
              </a:rPr>
              <a:t> - Query language API</a:t>
            </a:r>
            <a:endParaRPr sz="1800">
              <a:solidFill>
                <a:srgbClr val="FFFFFF"/>
              </a:solidFill>
              <a:latin typeface="Roboto"/>
              <a:ea typeface="Roboto"/>
              <a:cs typeface="Roboto"/>
              <a:sym typeface="Roboto"/>
            </a:endParaRPr>
          </a:p>
          <a:p>
            <a:pPr indent="-342900" lvl="0" marL="457200" rtl="0" algn="l">
              <a:lnSpc>
                <a:spcPct val="115000"/>
              </a:lnSpc>
              <a:spcBef>
                <a:spcPts val="0"/>
              </a:spcBef>
              <a:spcAft>
                <a:spcPts val="0"/>
              </a:spcAft>
              <a:buClr>
                <a:srgbClr val="FFFFFF"/>
              </a:buClr>
              <a:buSzPts val="1800"/>
              <a:buFont typeface="Roboto"/>
              <a:buChar char="●"/>
            </a:pPr>
            <a:r>
              <a:rPr lang="en" sz="1800">
                <a:solidFill>
                  <a:srgbClr val="FFFFFF"/>
                </a:solidFill>
                <a:latin typeface="Roboto"/>
                <a:ea typeface="Roboto"/>
                <a:cs typeface="Roboto"/>
                <a:sym typeface="Roboto"/>
              </a:rPr>
              <a:t>Backend - </a:t>
            </a:r>
            <a:r>
              <a:rPr lang="en" sz="1800">
                <a:solidFill>
                  <a:srgbClr val="5B0F00"/>
                </a:solidFill>
                <a:latin typeface="Roboto"/>
                <a:ea typeface="Roboto"/>
                <a:cs typeface="Roboto"/>
                <a:sym typeface="Roboto"/>
              </a:rPr>
              <a:t>TypeScript</a:t>
            </a:r>
            <a:r>
              <a:rPr lang="en" sz="1800">
                <a:solidFill>
                  <a:srgbClr val="FFFFFF"/>
                </a:solidFill>
                <a:latin typeface="Roboto"/>
                <a:ea typeface="Roboto"/>
                <a:cs typeface="Roboto"/>
                <a:sym typeface="Roboto"/>
              </a:rPr>
              <a:t>, GraphQL, NodeJS</a:t>
            </a:r>
            <a:endParaRPr>
              <a:solidFill>
                <a:srgbClr val="FFFFFF"/>
              </a:solidFill>
            </a:endParaRPr>
          </a:p>
        </p:txBody>
      </p:sp>
      <p:pic>
        <p:nvPicPr>
          <p:cNvPr id="116" name="Google Shape;116;p16"/>
          <p:cNvPicPr preferRelativeResize="0"/>
          <p:nvPr/>
        </p:nvPicPr>
        <p:blipFill>
          <a:blip r:embed="rId4">
            <a:alphaModFix/>
          </a:blip>
          <a:stretch>
            <a:fillRect/>
          </a:stretch>
        </p:blipFill>
        <p:spPr>
          <a:xfrm>
            <a:off x="6834079" y="1032318"/>
            <a:ext cx="716566" cy="681202"/>
          </a:xfrm>
          <a:prstGeom prst="rect">
            <a:avLst/>
          </a:prstGeom>
          <a:noFill/>
          <a:ln>
            <a:noFill/>
          </a:ln>
        </p:spPr>
      </p:pic>
      <p:pic>
        <p:nvPicPr>
          <p:cNvPr id="117" name="Google Shape;117;p16"/>
          <p:cNvPicPr preferRelativeResize="0"/>
          <p:nvPr/>
        </p:nvPicPr>
        <p:blipFill>
          <a:blip r:embed="rId5">
            <a:alphaModFix/>
          </a:blip>
          <a:stretch>
            <a:fillRect/>
          </a:stretch>
        </p:blipFill>
        <p:spPr>
          <a:xfrm>
            <a:off x="6596839" y="188575"/>
            <a:ext cx="1191048" cy="566126"/>
          </a:xfrm>
          <a:prstGeom prst="rect">
            <a:avLst/>
          </a:prstGeom>
          <a:noFill/>
          <a:ln>
            <a:noFill/>
          </a:ln>
        </p:spPr>
      </p:pic>
      <p:pic>
        <p:nvPicPr>
          <p:cNvPr id="118" name="Google Shape;118;p16"/>
          <p:cNvPicPr preferRelativeResize="0"/>
          <p:nvPr/>
        </p:nvPicPr>
        <p:blipFill>
          <a:blip r:embed="rId6">
            <a:alphaModFix/>
          </a:blip>
          <a:stretch>
            <a:fillRect/>
          </a:stretch>
        </p:blipFill>
        <p:spPr>
          <a:xfrm>
            <a:off x="6695439" y="1991144"/>
            <a:ext cx="993870" cy="944828"/>
          </a:xfrm>
          <a:prstGeom prst="rect">
            <a:avLst/>
          </a:prstGeom>
          <a:noFill/>
          <a:ln>
            <a:noFill/>
          </a:ln>
        </p:spPr>
      </p:pic>
      <p:pic>
        <p:nvPicPr>
          <p:cNvPr id="119" name="Google Shape;119;p16"/>
          <p:cNvPicPr preferRelativeResize="0"/>
          <p:nvPr/>
        </p:nvPicPr>
        <p:blipFill>
          <a:blip r:embed="rId7">
            <a:alphaModFix/>
          </a:blip>
          <a:stretch>
            <a:fillRect/>
          </a:stretch>
        </p:blipFill>
        <p:spPr>
          <a:xfrm>
            <a:off x="7502804" y="2567813"/>
            <a:ext cx="462451" cy="439657"/>
          </a:xfrm>
          <a:prstGeom prst="rect">
            <a:avLst/>
          </a:prstGeom>
          <a:noFill/>
          <a:ln>
            <a:noFill/>
          </a:ln>
        </p:spPr>
      </p:pic>
      <p:pic>
        <p:nvPicPr>
          <p:cNvPr id="120" name="Google Shape;120;p16"/>
          <p:cNvPicPr preferRelativeResize="0"/>
          <p:nvPr/>
        </p:nvPicPr>
        <p:blipFill>
          <a:blip r:embed="rId8">
            <a:alphaModFix/>
          </a:blip>
          <a:stretch>
            <a:fillRect/>
          </a:stretch>
        </p:blipFill>
        <p:spPr>
          <a:xfrm>
            <a:off x="7513996" y="554306"/>
            <a:ext cx="440065" cy="418354"/>
          </a:xfrm>
          <a:prstGeom prst="rect">
            <a:avLst/>
          </a:prstGeom>
          <a:noFill/>
          <a:ln>
            <a:noFill/>
          </a:ln>
        </p:spPr>
      </p:pic>
      <p:cxnSp>
        <p:nvCxnSpPr>
          <p:cNvPr id="121" name="Google Shape;121;p16"/>
          <p:cNvCxnSpPr/>
          <p:nvPr/>
        </p:nvCxnSpPr>
        <p:spPr>
          <a:xfrm rot="5400000">
            <a:off x="6062402" y="501488"/>
            <a:ext cx="564300" cy="5046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22" name="Google Shape;122;p16"/>
          <p:cNvCxnSpPr>
            <a:stCxn id="116" idx="1"/>
          </p:cNvCxnSpPr>
          <p:nvPr/>
        </p:nvCxnSpPr>
        <p:spPr>
          <a:xfrm rot="10800000">
            <a:off x="6092779" y="1041120"/>
            <a:ext cx="741300" cy="3318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23" name="Google Shape;123;p16"/>
          <p:cNvCxnSpPr>
            <a:stCxn id="116" idx="3"/>
          </p:cNvCxnSpPr>
          <p:nvPr/>
        </p:nvCxnSpPr>
        <p:spPr>
          <a:xfrm>
            <a:off x="7550646" y="1372920"/>
            <a:ext cx="609900" cy="651600"/>
          </a:xfrm>
          <a:prstGeom prst="curvedConnector2">
            <a:avLst/>
          </a:prstGeom>
          <a:noFill/>
          <a:ln cap="flat" cmpd="sng" w="9525">
            <a:solidFill>
              <a:schemeClr val="dk2"/>
            </a:solidFill>
            <a:prstDash val="solid"/>
            <a:round/>
            <a:headEnd len="med" w="med" type="none"/>
            <a:tailEnd len="med" w="med" type="none"/>
          </a:ln>
        </p:spPr>
      </p:cxnSp>
      <p:cxnSp>
        <p:nvCxnSpPr>
          <p:cNvPr id="124" name="Google Shape;124;p16"/>
          <p:cNvCxnSpPr/>
          <p:nvPr/>
        </p:nvCxnSpPr>
        <p:spPr>
          <a:xfrm flipH="1" rot="10800000">
            <a:off x="7689313" y="2028859"/>
            <a:ext cx="480600" cy="4347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25" name="Google Shape;125;p16"/>
          <p:cNvCxnSpPr/>
          <p:nvPr/>
        </p:nvCxnSpPr>
        <p:spPr>
          <a:xfrm rot="5400000">
            <a:off x="5914989" y="2497909"/>
            <a:ext cx="814800" cy="746100"/>
          </a:xfrm>
          <a:prstGeom prst="curvedConnector3">
            <a:avLst>
              <a:gd fmla="val 50000" name="adj1"/>
            </a:avLst>
          </a:prstGeom>
          <a:noFill/>
          <a:ln cap="flat" cmpd="sng" w="9525">
            <a:solidFill>
              <a:schemeClr val="dk2"/>
            </a:solidFill>
            <a:prstDash val="solid"/>
            <a:round/>
            <a:headEnd len="med" w="med" type="none"/>
            <a:tailEnd len="med" w="med" type="none"/>
          </a:ln>
        </p:spPr>
      </p:cxnSp>
      <p:cxnSp>
        <p:nvCxnSpPr>
          <p:cNvPr id="126" name="Google Shape;126;p16"/>
          <p:cNvCxnSpPr/>
          <p:nvPr/>
        </p:nvCxnSpPr>
        <p:spPr>
          <a:xfrm rot="10800000">
            <a:off x="5954278" y="3279079"/>
            <a:ext cx="919800" cy="455700"/>
          </a:xfrm>
          <a:prstGeom prst="curvedConnector3">
            <a:avLst>
              <a:gd fmla="val 50000" name="adj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17"/>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CI/CD Pipeline</a:t>
            </a:r>
            <a:endParaRPr/>
          </a:p>
        </p:txBody>
      </p:sp>
      <p:sp>
        <p:nvSpPr>
          <p:cNvPr id="132" name="Google Shape;132;p17"/>
          <p:cNvSpPr txBox="1"/>
          <p:nvPr>
            <p:ph idx="1" type="body"/>
          </p:nvPr>
        </p:nvSpPr>
        <p:spPr>
          <a:xfrm>
            <a:off x="311700" y="1229875"/>
            <a:ext cx="3021000" cy="3339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Build</a:t>
            </a:r>
            <a:endParaRPr sz="2400"/>
          </a:p>
          <a:p>
            <a:pPr indent="-381000" lvl="0" marL="457200" rtl="0" algn="l">
              <a:spcBef>
                <a:spcPts val="0"/>
              </a:spcBef>
              <a:spcAft>
                <a:spcPts val="0"/>
              </a:spcAft>
              <a:buSzPts val="2400"/>
              <a:buChar char="●"/>
            </a:pPr>
            <a:r>
              <a:rPr lang="en" sz="2400"/>
              <a:t>Lint</a:t>
            </a:r>
            <a:endParaRPr sz="2400"/>
          </a:p>
          <a:p>
            <a:pPr indent="-381000" lvl="0" marL="457200" rtl="0" algn="l">
              <a:spcBef>
                <a:spcPts val="0"/>
              </a:spcBef>
              <a:spcAft>
                <a:spcPts val="0"/>
              </a:spcAft>
              <a:buSzPts val="2400"/>
              <a:buChar char="●"/>
            </a:pPr>
            <a:r>
              <a:rPr lang="en" sz="2400"/>
              <a:t>Test</a:t>
            </a:r>
            <a:endParaRPr sz="2400"/>
          </a:p>
          <a:p>
            <a:pPr indent="-381000" lvl="0" marL="457200" rtl="0" algn="l">
              <a:spcBef>
                <a:spcPts val="0"/>
              </a:spcBef>
              <a:spcAft>
                <a:spcPts val="0"/>
              </a:spcAft>
              <a:buSzPts val="2400"/>
              <a:buChar char="●"/>
            </a:pPr>
            <a:r>
              <a:rPr lang="en" sz="2400"/>
              <a:t>Format</a:t>
            </a:r>
            <a:endParaRPr sz="2400"/>
          </a:p>
          <a:p>
            <a:pPr indent="0" lvl="0" marL="0" rtl="0" algn="l">
              <a:spcBef>
                <a:spcPts val="1600"/>
              </a:spcBef>
              <a:spcAft>
                <a:spcPts val="1600"/>
              </a:spcAft>
              <a:buNone/>
            </a:pPr>
            <a:r>
              <a:t/>
            </a:r>
            <a:endParaRPr sz="3000"/>
          </a:p>
        </p:txBody>
      </p:sp>
      <p:pic>
        <p:nvPicPr>
          <p:cNvPr id="133" name="Google Shape;133;p17"/>
          <p:cNvPicPr preferRelativeResize="0"/>
          <p:nvPr/>
        </p:nvPicPr>
        <p:blipFill>
          <a:blip r:embed="rId3">
            <a:alphaModFix/>
          </a:blip>
          <a:stretch>
            <a:fillRect/>
          </a:stretch>
        </p:blipFill>
        <p:spPr>
          <a:xfrm>
            <a:off x="3466825" y="151300"/>
            <a:ext cx="2295474" cy="4614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18"/>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DEMO - Smart Contracts</a:t>
            </a:r>
            <a:endParaRPr/>
          </a:p>
        </p:txBody>
      </p:sp>
      <p:sp>
        <p:nvSpPr>
          <p:cNvPr id="139" name="Google Shape;139;p18"/>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insertValue(string unit, int value, int longitude, int latitude) -&gt; Void</a:t>
            </a:r>
            <a:endParaRPr sz="2200"/>
          </a:p>
          <a:p>
            <a:pPr indent="0" lvl="0" marL="0" rtl="0" algn="l">
              <a:spcBef>
                <a:spcPts val="1600"/>
              </a:spcBef>
              <a:spcAft>
                <a:spcPts val="0"/>
              </a:spcAft>
              <a:buNone/>
            </a:pPr>
            <a:r>
              <a:rPr lang="en" sz="2200"/>
              <a:t>getAllAvailableUnits() -&gt; String[]</a:t>
            </a:r>
            <a:endParaRPr sz="2200"/>
          </a:p>
          <a:p>
            <a:pPr indent="0" lvl="0" marL="0" rtl="0" algn="l">
              <a:spcBef>
                <a:spcPts val="1600"/>
              </a:spcBef>
              <a:spcAft>
                <a:spcPts val="0"/>
              </a:spcAft>
              <a:buNone/>
            </a:pPr>
            <a:r>
              <a:rPr lang="en" sz="2200"/>
              <a:t>getAllUnitValues(string unit) -&gt; Data[]</a:t>
            </a:r>
            <a:endParaRPr sz="2200"/>
          </a:p>
          <a:p>
            <a:pPr indent="0" lvl="0" marL="0" rtl="0" algn="l">
              <a:spcBef>
                <a:spcPts val="1600"/>
              </a:spcBef>
              <a:spcAft>
                <a:spcPts val="0"/>
              </a:spcAft>
              <a:buNone/>
            </a:pPr>
            <a:r>
              <a:rPr lang="en" sz="2200"/>
              <a:t>getPaginatedUnitValues(string unit, uint start, uint count) -&gt; Data[]</a:t>
            </a:r>
            <a:endParaRPr sz="2200"/>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