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613" autoAdjust="0"/>
  </p:normalViewPr>
  <p:slideViewPr>
    <p:cSldViewPr snapToGrid="0" snapToObjects="1">
      <p:cViewPr varScale="1">
        <p:scale>
          <a:sx n="97" d="100"/>
          <a:sy n="97" d="100"/>
        </p:scale>
        <p:origin x="-19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1C07A-08FF-634A-A127-605B87995850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0464-79B7-9C40-9351-9A8F6313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8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All signals from the server are accepted through the serial port to the hub and then communicated to the various devices</a:t>
            </a:r>
            <a:r>
              <a:rPr lang="en-US" baseline="0" dirty="0" smtClean="0"/>
              <a:t> to perform the work.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Tx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nd</a:t>
            </a:r>
            <a:r>
              <a:rPr lang="en-US" baseline="0" dirty="0" smtClean="0"/>
              <a:t> Rx of different frequency to avoid any interference coz we are using a duplex system.</a:t>
            </a:r>
          </a:p>
          <a:p>
            <a:r>
              <a:rPr lang="en-US" baseline="0" dirty="0" smtClean="0"/>
              <a:t>-Used basic RX </a:t>
            </a:r>
            <a:r>
              <a:rPr lang="en-US" baseline="0" dirty="0" err="1" smtClean="0"/>
              <a:t>nd</a:t>
            </a:r>
            <a:r>
              <a:rPr lang="en-US" baseline="0" dirty="0" smtClean="0"/>
              <a:t> TX instead of </a:t>
            </a:r>
            <a:r>
              <a:rPr lang="en-US" baseline="0" dirty="0" err="1" smtClean="0"/>
              <a:t>xbee</a:t>
            </a:r>
            <a:r>
              <a:rPr lang="en-US" baseline="0" dirty="0" smtClean="0"/>
              <a:t> so that I could implement my own protocol for communicating &amp; makes it more cost efficient.</a:t>
            </a:r>
          </a:p>
          <a:p>
            <a:r>
              <a:rPr lang="en-US" baseline="0" dirty="0" smtClean="0"/>
              <a:t>-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0464-79B7-9C40-9351-9A8F6313CA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05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-Perfect synchronization between the HUB and the receiver circuit and Feedback</a:t>
            </a:r>
            <a:r>
              <a:rPr lang="en-US" baseline="0" dirty="0" smtClean="0"/>
              <a:t> circuit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Handshake method used in which the transmitter sends out a signal/command to the Light-Controller Node.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This command is received by the receiver circuit and the appropriate INFRARED code is selected and used to control the music player.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The feed-back circuit is connected to receiver circuit as a master-Slave </a:t>
            </a:r>
            <a:r>
              <a:rPr lang="en-US" baseline="0" dirty="0" err="1" smtClean="0"/>
              <a:t>nd</a:t>
            </a:r>
            <a:r>
              <a:rPr lang="en-US" baseline="0" dirty="0" smtClean="0"/>
              <a:t> checks the feedback </a:t>
            </a:r>
            <a:r>
              <a:rPr lang="en-US" baseline="0" dirty="0" err="1" smtClean="0"/>
              <a:t>nd</a:t>
            </a:r>
            <a:r>
              <a:rPr lang="en-US" baseline="0" dirty="0" smtClean="0"/>
              <a:t> sends it back to the HUB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This way the HUB comes to know in real time if the command has been completed and the volume at which the music is playing.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-If the HUB </a:t>
            </a:r>
            <a:r>
              <a:rPr lang="en-US" baseline="0" dirty="0" err="1" smtClean="0"/>
              <a:t>doesn</a:t>
            </a:r>
            <a:r>
              <a:rPr lang="fr-FR" baseline="0" dirty="0" smtClean="0"/>
              <a:t>’</a:t>
            </a:r>
            <a:r>
              <a:rPr lang="en-US" baseline="0" dirty="0" smtClean="0"/>
              <a:t>t receive a feedback, it raises an alarm which is </a:t>
            </a:r>
            <a:r>
              <a:rPr lang="en-US" baseline="0" dirty="0" err="1" smtClean="0"/>
              <a:t>resetted</a:t>
            </a:r>
            <a:r>
              <a:rPr lang="en-US" baseline="0" dirty="0" smtClean="0"/>
              <a:t> if the f/b for </a:t>
            </a:r>
            <a:r>
              <a:rPr lang="en-US" baseline="0" dirty="0" err="1" smtClean="0"/>
              <a:t>nxt</a:t>
            </a:r>
            <a:r>
              <a:rPr lang="en-US" baseline="0" dirty="0" smtClean="0"/>
              <a:t> command is received.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In case the feedback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0464-79B7-9C40-9351-9A8F6313CA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33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Advantages of star topology: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0464-79B7-9C40-9351-9A8F6313CA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1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36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18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78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9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34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7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5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42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2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4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4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3DDDC-0CFC-0340-8E1C-C5F96E095AF4}" type="datetimeFigureOut">
              <a:rPr lang="en-US" smtClean="0"/>
              <a:t>10/12/13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5D29C-A664-DE43-914B-B5FA0C4CB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8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Engineering	</a:t>
            </a:r>
            <a:r>
              <a:rPr lang="en-US" dirty="0" smtClean="0"/>
              <a:t>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</a:t>
            </a:r>
          </a:p>
          <a:p>
            <a:r>
              <a:rPr lang="en-US" dirty="0" smtClean="0"/>
              <a:t>VIDUR NAYYAR</a:t>
            </a:r>
          </a:p>
          <a:p>
            <a:r>
              <a:rPr lang="en-US" dirty="0" smtClean="0"/>
              <a:t>(GROUP 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773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0694"/>
          </a:xfrm>
        </p:spPr>
        <p:txBody>
          <a:bodyPr/>
          <a:lstStyle/>
          <a:p>
            <a:r>
              <a:rPr lang="en-US" dirty="0" smtClean="0"/>
              <a:t>Testing </a:t>
            </a:r>
            <a:r>
              <a:rPr lang="en-US" dirty="0" err="1" smtClean="0"/>
              <a:t>nd</a:t>
            </a:r>
            <a:r>
              <a:rPr lang="en-US" dirty="0" smtClean="0"/>
              <a:t> debugging</a:t>
            </a:r>
            <a:endParaRPr lang="en-US" dirty="0"/>
          </a:p>
        </p:txBody>
      </p:sp>
      <p:pic>
        <p:nvPicPr>
          <p:cNvPr id="6" name="Content Placeholder 5" descr="Screen Shot 2013-12-06 at 9.04.53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0" r="2376"/>
          <a:stretch/>
        </p:blipFill>
        <p:spPr>
          <a:xfrm>
            <a:off x="6302022" y="1784335"/>
            <a:ext cx="2384778" cy="4525963"/>
          </a:xfrm>
        </p:spPr>
      </p:pic>
      <p:pic>
        <p:nvPicPr>
          <p:cNvPr id="7" name="Picture 6" descr="Screen Shot 2013-12-02 at 9.56.4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29" y="4242346"/>
            <a:ext cx="5186715" cy="2615654"/>
          </a:xfrm>
          <a:prstGeom prst="rect">
            <a:avLst/>
          </a:prstGeom>
        </p:spPr>
      </p:pic>
      <p:pic>
        <p:nvPicPr>
          <p:cNvPr id="8" name="Picture 7" descr="Screen Shot 2013-12-06 at 9.00.44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29" y="1185332"/>
            <a:ext cx="5186715" cy="296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45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HUB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Main part of the star topology network.</a:t>
            </a:r>
          </a:p>
          <a:p>
            <a:r>
              <a:rPr lang="en-US" dirty="0" smtClean="0"/>
              <a:t>Components used 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Arduino Mega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344MHz RF Transmitter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315MHz RF Receiver</a:t>
            </a:r>
          </a:p>
          <a:p>
            <a:r>
              <a:rPr lang="en-US" dirty="0" smtClean="0"/>
              <a:t>User interface implemented at the HUB.</a:t>
            </a:r>
          </a:p>
          <a:p>
            <a:r>
              <a:rPr lang="en-US" dirty="0" smtClean="0"/>
              <a:t>Made to be flexible and controlled </a:t>
            </a:r>
            <a:r>
              <a:rPr lang="en-US" dirty="0" err="1" smtClean="0"/>
              <a:t>thorugh</a:t>
            </a:r>
            <a:r>
              <a:rPr lang="en-US" dirty="0" smtClean="0"/>
              <a:t> server, voice, manual input, over the net or directly through any mobile application.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81618" y="-281615"/>
            <a:ext cx="1689693" cy="22529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172692" y="-281615"/>
            <a:ext cx="1689693" cy="22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62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Light-Controller Node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US" dirty="0" smtClean="0"/>
              <a:t>Controls the brightness of the light and also retrieves the feedback about the brightness from the light.</a:t>
            </a:r>
          </a:p>
          <a:p>
            <a:r>
              <a:rPr lang="en-US" dirty="0" smtClean="0"/>
              <a:t>Components used :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2 </a:t>
            </a:r>
            <a:r>
              <a:rPr lang="en-US" dirty="0" err="1" smtClean="0"/>
              <a:t>ATTiny</a:t>
            </a:r>
            <a:r>
              <a:rPr lang="en-US" dirty="0" smtClean="0"/>
              <a:t> 85 Micro-controller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RF Receiver 344MHz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RF Transmitter 315MHz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Sensor (Light Dependent Resistor)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Light</a:t>
            </a:r>
          </a:p>
          <a:p>
            <a:pPr marL="514350" indent="-514350"/>
            <a:r>
              <a:rPr lang="en-US" dirty="0" smtClean="0"/>
              <a:t>Divided into two parts:</a:t>
            </a:r>
          </a:p>
          <a:p>
            <a:pPr marL="514350" indent="-514350"/>
            <a:endParaRPr lang="en-US" dirty="0" smtClean="0"/>
          </a:p>
          <a:p>
            <a:pPr marL="1314450" lvl="2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61526"/>
              </p:ext>
            </p:extLst>
          </p:nvPr>
        </p:nvGraphicFramePr>
        <p:xfrm>
          <a:off x="457200" y="6487160"/>
          <a:ext cx="8229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1) Receiver and Controller circuit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2) Sensing and Feedback circuit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3649" y="-263647"/>
            <a:ext cx="1581878" cy="21091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98477" y="-263647"/>
            <a:ext cx="1581878" cy="210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9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Music-Controller Node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902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Controls the volume of the music-player, Turns it ON &amp; OFF and also retrieves the feedback about the music from the music player.</a:t>
            </a:r>
          </a:p>
          <a:p>
            <a:r>
              <a:rPr lang="en-US" dirty="0" smtClean="0"/>
              <a:t>Components used :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2 </a:t>
            </a:r>
            <a:r>
              <a:rPr lang="en-US" dirty="0" err="1" smtClean="0"/>
              <a:t>ATTiny</a:t>
            </a:r>
            <a:r>
              <a:rPr lang="en-US" dirty="0" smtClean="0"/>
              <a:t> 85 Micro-controller or an arduino </a:t>
            </a:r>
            <a:r>
              <a:rPr lang="en-US" dirty="0" err="1" smtClean="0"/>
              <a:t>uno</a:t>
            </a:r>
            <a:endParaRPr lang="en-US" dirty="0" smtClean="0"/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RF Receiver 344MHz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RF Transmitter 315MHz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Sensor (microphone Amplifier circuit)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Music player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Infra-red transmitter</a:t>
            </a:r>
          </a:p>
          <a:p>
            <a:pPr marL="514350" indent="-514350"/>
            <a:r>
              <a:rPr lang="en-US" dirty="0" smtClean="0"/>
              <a:t>Divided into two parts:</a:t>
            </a:r>
          </a:p>
          <a:p>
            <a:pPr marL="514350" indent="-514350"/>
            <a:endParaRPr lang="en-US" dirty="0" smtClean="0"/>
          </a:p>
          <a:p>
            <a:pPr marL="1314450" lvl="2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506254"/>
              </p:ext>
            </p:extLst>
          </p:nvPr>
        </p:nvGraphicFramePr>
        <p:xfrm>
          <a:off x="211379" y="6487160"/>
          <a:ext cx="8229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1) Receiver and Controller circuit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2) Sensing and Feedback circuit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3987"/>
            <a:ext cx="1992352" cy="14942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648" y="0"/>
            <a:ext cx="1992352" cy="14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5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Real time </a:t>
            </a:r>
            <a:r>
              <a:rPr lang="en-US" dirty="0" err="1" smtClean="0"/>
              <a:t>feeback</a:t>
            </a:r>
            <a:r>
              <a:rPr lang="en-US" dirty="0" smtClean="0"/>
              <a:t> so that you know each and every detail of your house even if you are away.</a:t>
            </a:r>
          </a:p>
          <a:p>
            <a:r>
              <a:rPr lang="en-US" dirty="0" smtClean="0"/>
              <a:t>Real time feedback after every command to let you know if what you wanted has been actually achieved.</a:t>
            </a:r>
          </a:p>
          <a:p>
            <a:r>
              <a:rPr lang="en-US" dirty="0" smtClean="0"/>
              <a:t>Alarm raised if no feedback received.</a:t>
            </a:r>
          </a:p>
          <a:p>
            <a:r>
              <a:rPr lang="en-US" dirty="0" smtClean="0"/>
              <a:t>Inherited Advantages of Star topology. </a:t>
            </a:r>
          </a:p>
          <a:p>
            <a:r>
              <a:rPr lang="en-US" dirty="0" smtClean="0"/>
              <a:t>Flexibility to choose from various ways of getting things done.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24500"/>
          <a:stretch/>
        </p:blipFill>
        <p:spPr>
          <a:xfrm>
            <a:off x="0" y="1"/>
            <a:ext cx="1712285" cy="17237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24500"/>
          <a:stretch/>
        </p:blipFill>
        <p:spPr>
          <a:xfrm>
            <a:off x="7431715" y="0"/>
            <a:ext cx="1712285" cy="172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42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349" y="1"/>
            <a:ext cx="2521652" cy="14855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58" y="1"/>
            <a:ext cx="2426136" cy="14855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2212" y="274638"/>
            <a:ext cx="5350995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Testing &amp; Real </a:t>
            </a:r>
            <a:r>
              <a:rPr lang="en-US" dirty="0"/>
              <a:t>T</a:t>
            </a:r>
            <a:r>
              <a:rPr lang="en-US" dirty="0" smtClean="0"/>
              <a:t>ime </a:t>
            </a:r>
            <a:r>
              <a:rPr lang="en-US" dirty="0"/>
              <a:t>A</a:t>
            </a:r>
            <a:r>
              <a:rPr lang="en-US" dirty="0" smtClean="0"/>
              <a:t>nalysis</a:t>
            </a:r>
            <a:endParaRPr lang="en-US" dirty="0"/>
          </a:p>
        </p:txBody>
      </p:sp>
      <p:pic>
        <p:nvPicPr>
          <p:cNvPr id="4" name="Content Placeholder 3" descr="Screen Shot 2013-12-06 at 9.28.08 am.pn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40"/>
          <a:stretch/>
        </p:blipFill>
        <p:spPr>
          <a:xfrm>
            <a:off x="457200" y="1417638"/>
            <a:ext cx="1946077" cy="4525963"/>
          </a:xfrm>
        </p:spPr>
      </p:pic>
      <p:pic>
        <p:nvPicPr>
          <p:cNvPr id="5" name="Picture 4" descr="Screen Shot 2013-12-06 at 6.57.27 pm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77" y="1485596"/>
            <a:ext cx="2184967" cy="4458005"/>
          </a:xfrm>
          <a:prstGeom prst="rect">
            <a:avLst/>
          </a:prstGeom>
        </p:spPr>
      </p:pic>
      <p:sp>
        <p:nvSpPr>
          <p:cNvPr id="6" name="Line Callout 3 (Border and Accent Bar) 5"/>
          <p:cNvSpPr/>
          <p:nvPr/>
        </p:nvSpPr>
        <p:spPr>
          <a:xfrm>
            <a:off x="1812213" y="1485596"/>
            <a:ext cx="1341321" cy="697549"/>
          </a:xfrm>
          <a:prstGeom prst="accentBorderCallout3">
            <a:avLst>
              <a:gd name="adj1" fmla="val 79095"/>
              <a:gd name="adj2" fmla="val -8333"/>
              <a:gd name="adj3" fmla="val 87277"/>
              <a:gd name="adj4" fmla="val -33688"/>
              <a:gd name="adj5" fmla="val 89775"/>
              <a:gd name="adj6" fmla="val -56386"/>
              <a:gd name="adj7" fmla="val 114352"/>
              <a:gd name="adj8" fmla="val -673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This is the encoded command received from the server</a:t>
            </a:r>
            <a:endParaRPr lang="en-US" sz="1100" dirty="0"/>
          </a:p>
        </p:txBody>
      </p:sp>
      <p:sp>
        <p:nvSpPr>
          <p:cNvPr id="8" name="Line Callout 3 (Border and Accent Bar) 7"/>
          <p:cNvSpPr/>
          <p:nvPr/>
        </p:nvSpPr>
        <p:spPr>
          <a:xfrm>
            <a:off x="2214329" y="2272952"/>
            <a:ext cx="1341321" cy="697549"/>
          </a:xfrm>
          <a:prstGeom prst="accentBorderCallout3">
            <a:avLst>
              <a:gd name="adj1" fmla="val 23864"/>
              <a:gd name="adj2" fmla="val -6205"/>
              <a:gd name="adj3" fmla="val 28978"/>
              <a:gd name="adj4" fmla="val -27837"/>
              <a:gd name="adj5" fmla="val 42727"/>
              <a:gd name="adj6" fmla="val -46280"/>
              <a:gd name="adj7" fmla="val 33551"/>
              <a:gd name="adj8" fmla="val -710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This is after decoding the command</a:t>
            </a:r>
            <a:endParaRPr lang="en-US" sz="1100" dirty="0"/>
          </a:p>
        </p:txBody>
      </p:sp>
      <p:sp>
        <p:nvSpPr>
          <p:cNvPr id="9" name="Line Callout 3 (Border and Accent Bar) 8"/>
          <p:cNvSpPr/>
          <p:nvPr/>
        </p:nvSpPr>
        <p:spPr>
          <a:xfrm>
            <a:off x="2202632" y="3086284"/>
            <a:ext cx="1341321" cy="697549"/>
          </a:xfrm>
          <a:prstGeom prst="accentBorderCallout3">
            <a:avLst>
              <a:gd name="adj1" fmla="val 11591"/>
              <a:gd name="adj2" fmla="val -7801"/>
              <a:gd name="adj3" fmla="val 16704"/>
              <a:gd name="adj4" fmla="val -42731"/>
              <a:gd name="adj5" fmla="val -1253"/>
              <a:gd name="adj6" fmla="val -57982"/>
              <a:gd name="adj7" fmla="val -41112"/>
              <a:gd name="adj8" fmla="val -843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This is the feedback received from the device</a:t>
            </a:r>
            <a:endParaRPr lang="en-US" sz="11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91608" y="2718229"/>
            <a:ext cx="948914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6269" y="2806418"/>
            <a:ext cx="575339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6269" y="2392620"/>
            <a:ext cx="389837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16269" y="2499637"/>
            <a:ext cx="948914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16269" y="3783833"/>
            <a:ext cx="389837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07145" y="3869453"/>
            <a:ext cx="948914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91608" y="4076353"/>
            <a:ext cx="948914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16269" y="4176235"/>
            <a:ext cx="575339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91608" y="5660204"/>
            <a:ext cx="948914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16269" y="5767219"/>
            <a:ext cx="525396" cy="0"/>
          </a:xfrm>
          <a:prstGeom prst="line">
            <a:avLst/>
          </a:prstGeom>
          <a:ln w="952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Line Callout 1 (Accent Bar) 26"/>
          <p:cNvSpPr/>
          <p:nvPr/>
        </p:nvSpPr>
        <p:spPr>
          <a:xfrm>
            <a:off x="2403277" y="5400785"/>
            <a:ext cx="1247989" cy="366434"/>
          </a:xfrm>
          <a:prstGeom prst="accentCallout1">
            <a:avLst>
              <a:gd name="adj1" fmla="val 77160"/>
              <a:gd name="adj2" fmla="val -7761"/>
              <a:gd name="adj3" fmla="val 85242"/>
              <a:gd name="adj4" fmla="val -104650"/>
            </a:avLst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Feedback is 69% brightness</a:t>
            </a:r>
            <a:endParaRPr lang="en-US" sz="1200" dirty="0"/>
          </a:p>
        </p:txBody>
      </p:sp>
      <p:sp>
        <p:nvSpPr>
          <p:cNvPr id="28" name="Line Callout 1 (Accent Bar) 27"/>
          <p:cNvSpPr/>
          <p:nvPr/>
        </p:nvSpPr>
        <p:spPr>
          <a:xfrm>
            <a:off x="2403277" y="4157406"/>
            <a:ext cx="1247989" cy="366434"/>
          </a:xfrm>
          <a:prstGeom prst="accentCallout1">
            <a:avLst>
              <a:gd name="adj1" fmla="val 77160"/>
              <a:gd name="adj2" fmla="val -7761"/>
              <a:gd name="adj3" fmla="val 1521"/>
              <a:gd name="adj4" fmla="val -109795"/>
            </a:avLst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Feedback is 23% brightness</a:t>
            </a:r>
            <a:endParaRPr lang="en-US" sz="1200" dirty="0"/>
          </a:p>
        </p:txBody>
      </p:sp>
      <p:sp>
        <p:nvSpPr>
          <p:cNvPr id="29" name="Line Callout 1 (Accent Bar) 28"/>
          <p:cNvSpPr/>
          <p:nvPr/>
        </p:nvSpPr>
        <p:spPr>
          <a:xfrm>
            <a:off x="7438811" y="1999928"/>
            <a:ext cx="1247989" cy="366434"/>
          </a:xfrm>
          <a:prstGeom prst="accentCallout1">
            <a:avLst>
              <a:gd name="adj1" fmla="val 77160"/>
              <a:gd name="adj2" fmla="val -7761"/>
              <a:gd name="adj3" fmla="val 30726"/>
              <a:gd name="adj4" fmla="val -121229"/>
            </a:avLst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Feedback is 2% volume</a:t>
            </a:r>
            <a:endParaRPr lang="en-US" sz="1200" dirty="0"/>
          </a:p>
        </p:txBody>
      </p:sp>
      <p:sp>
        <p:nvSpPr>
          <p:cNvPr id="30" name="Line Callout 1 (Accent Bar) 29"/>
          <p:cNvSpPr/>
          <p:nvPr/>
        </p:nvSpPr>
        <p:spPr>
          <a:xfrm>
            <a:off x="7642713" y="5400785"/>
            <a:ext cx="1247989" cy="366434"/>
          </a:xfrm>
          <a:prstGeom prst="accentCallout1">
            <a:avLst>
              <a:gd name="adj1" fmla="val 77160"/>
              <a:gd name="adj2" fmla="val -7761"/>
              <a:gd name="adj3" fmla="val 85242"/>
              <a:gd name="adj4" fmla="val -104650"/>
            </a:avLst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Feedback is 0% volume</a:t>
            </a:r>
            <a:endParaRPr lang="en-US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507145" y="6107098"/>
            <a:ext cx="1811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Test result for light node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516477" y="6107098"/>
            <a:ext cx="1811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Test result for music node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971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556" y="0"/>
            <a:ext cx="1880147" cy="11288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2" y="1"/>
            <a:ext cx="1880147" cy="1128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4251"/>
          </a:xfrm>
        </p:spPr>
        <p:txBody>
          <a:bodyPr/>
          <a:lstStyle/>
          <a:p>
            <a:r>
              <a:rPr lang="en-US" dirty="0" smtClean="0"/>
              <a:t>Mic. As a SENSOR</a:t>
            </a:r>
            <a:endParaRPr lang="en-US" dirty="0"/>
          </a:p>
        </p:txBody>
      </p:sp>
      <p:pic>
        <p:nvPicPr>
          <p:cNvPr id="4" name="Content Placeholder 3" descr="Screen Shot 2013-11-26 at 10.39.18 pm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5" r="89064"/>
          <a:stretch/>
        </p:blipFill>
        <p:spPr>
          <a:xfrm>
            <a:off x="118534" y="1247422"/>
            <a:ext cx="812799" cy="4495799"/>
          </a:xfrm>
        </p:spPr>
      </p:pic>
      <p:pic>
        <p:nvPicPr>
          <p:cNvPr id="5" name="Picture 4" descr="tek000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814" y="1128889"/>
            <a:ext cx="5573889" cy="2762779"/>
          </a:xfrm>
          <a:prstGeom prst="rect">
            <a:avLst/>
          </a:prstGeom>
        </p:spPr>
      </p:pic>
      <p:pic>
        <p:nvPicPr>
          <p:cNvPr id="6" name="Picture 5" descr="tek0000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814" y="4007556"/>
            <a:ext cx="5569185" cy="2850443"/>
          </a:xfrm>
          <a:prstGeom prst="rect">
            <a:avLst/>
          </a:prstGeom>
        </p:spPr>
      </p:pic>
      <p:pic>
        <p:nvPicPr>
          <p:cNvPr id="7" name="Picture 6" descr="Screen Shot 2013-11-26 at 10.44.22 pm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00"/>
          <a:stretch/>
        </p:blipFill>
        <p:spPr>
          <a:xfrm>
            <a:off x="1665111" y="1247422"/>
            <a:ext cx="1143000" cy="20540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98223" y="3361225"/>
            <a:ext cx="1312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RMS &amp; AVERAGE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533" y="6075863"/>
            <a:ext cx="117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JUST 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428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890"/>
            <a:ext cx="8229600" cy="66322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pic>
        <p:nvPicPr>
          <p:cNvPr id="4" name="Content Placeholder 3" descr="tek00004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" r="-730"/>
          <a:stretch/>
        </p:blipFill>
        <p:spPr>
          <a:xfrm>
            <a:off x="169333" y="1030111"/>
            <a:ext cx="3612445" cy="2669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tek00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6" y="1030111"/>
            <a:ext cx="3559470" cy="2669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tek000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6" y="4084638"/>
            <a:ext cx="3559470" cy="2669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tek000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4044907"/>
            <a:ext cx="3612445" cy="2709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01889" y="677333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100% Volume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54289" y="3715306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25% Volume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20178" y="677333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75% Volume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20178" y="3771371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50% Volume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864975" y="-864974"/>
            <a:ext cx="776112" cy="25060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502914" y="-864973"/>
            <a:ext cx="776112" cy="250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82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LDR As a SENSOR</a:t>
            </a:r>
            <a:endParaRPr lang="en-US" dirty="0"/>
          </a:p>
        </p:txBody>
      </p:sp>
      <p:pic>
        <p:nvPicPr>
          <p:cNvPr id="4" name="Content Placeholder 3" descr="Screen Shot 2013-11-27 at 11.10.19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" r="-208"/>
          <a:stretch/>
        </p:blipFill>
        <p:spPr>
          <a:xfrm>
            <a:off x="128047" y="1140480"/>
            <a:ext cx="4531573" cy="5280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Screen Shot 2013-11-27 at 10.52.59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60"/>
          <a:stretch/>
        </p:blipFill>
        <p:spPr>
          <a:xfrm>
            <a:off x="4665515" y="1140480"/>
            <a:ext cx="4374919" cy="5280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956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574</Words>
  <Application>Microsoft Macintosh PowerPoint</Application>
  <PresentationFormat>On-screen Show (4:3)</PresentationFormat>
  <Paragraphs>76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Software Engineering PROJECT</vt:lpstr>
      <vt:lpstr>Central HUB</vt:lpstr>
      <vt:lpstr>Light-Controller Node</vt:lpstr>
      <vt:lpstr>Music-Controller Node </vt:lpstr>
      <vt:lpstr>Features </vt:lpstr>
      <vt:lpstr>Testing &amp; Real Time Analysis</vt:lpstr>
      <vt:lpstr>Mic. As a SENSOR</vt:lpstr>
      <vt:lpstr>TESTING</vt:lpstr>
      <vt:lpstr>LDR As a SENSOR</vt:lpstr>
      <vt:lpstr>Testing nd debugging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</dc:creator>
  <cp:lastModifiedBy>Apple</cp:lastModifiedBy>
  <cp:revision>16</cp:revision>
  <dcterms:created xsi:type="dcterms:W3CDTF">2013-12-10T00:58:44Z</dcterms:created>
  <dcterms:modified xsi:type="dcterms:W3CDTF">2013-12-10T17:48:55Z</dcterms:modified>
</cp:coreProperties>
</file>