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  <p:sldMasterId id="2147483672" r:id="rId2"/>
    <p:sldMasterId id="2147483674" r:id="rId3"/>
    <p:sldMasterId id="2147483679" r:id="rId4"/>
  </p:sldMasterIdLst>
  <p:notesMasterIdLst>
    <p:notesMasterId r:id="rId33"/>
  </p:notesMasterIdLst>
  <p:handoutMasterIdLst>
    <p:handoutMasterId r:id="rId34"/>
  </p:handoutMasterIdLst>
  <p:sldIdLst>
    <p:sldId id="718" r:id="rId5"/>
    <p:sldId id="942" r:id="rId6"/>
    <p:sldId id="959" r:id="rId7"/>
    <p:sldId id="994" r:id="rId8"/>
    <p:sldId id="998" r:id="rId9"/>
    <p:sldId id="992" r:id="rId10"/>
    <p:sldId id="995" r:id="rId11"/>
    <p:sldId id="954" r:id="rId12"/>
    <p:sldId id="960" r:id="rId13"/>
    <p:sldId id="961" r:id="rId14"/>
    <p:sldId id="996" r:id="rId15"/>
    <p:sldId id="963" r:id="rId16"/>
    <p:sldId id="997" r:id="rId17"/>
    <p:sldId id="951" r:id="rId18"/>
    <p:sldId id="953" r:id="rId19"/>
    <p:sldId id="958" r:id="rId20"/>
    <p:sldId id="988" r:id="rId21"/>
    <p:sldId id="989" r:id="rId22"/>
    <p:sldId id="990" r:id="rId23"/>
    <p:sldId id="991" r:id="rId24"/>
    <p:sldId id="975" r:id="rId25"/>
    <p:sldId id="999" r:id="rId26"/>
    <p:sldId id="978" r:id="rId27"/>
    <p:sldId id="987" r:id="rId28"/>
    <p:sldId id="968" r:id="rId29"/>
    <p:sldId id="969" r:id="rId30"/>
    <p:sldId id="950" r:id="rId31"/>
    <p:sldId id="940" r:id="rId32"/>
  </p:sldIdLst>
  <p:sldSz cx="10058400" cy="7772400"/>
  <p:notesSz cx="9601200" cy="7315200"/>
  <p:custDataLst>
    <p:tags r:id="rId3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507585" indent="-5076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1016755" indent="-103104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525925" indent="-155446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2035097" indent="-20779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4129" algn="l" defTabSz="913652" rtl="0" eaLnBrk="1" latinLnBrk="0" hangingPunct="1">
      <a:defRPr sz="22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0955" algn="l" defTabSz="913652" rtl="0" eaLnBrk="1" latinLnBrk="0" hangingPunct="1">
      <a:defRPr sz="22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197781" algn="l" defTabSz="913652" rtl="0" eaLnBrk="1" latinLnBrk="0" hangingPunct="1">
      <a:defRPr sz="22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4607" algn="l" defTabSz="913652" rtl="0" eaLnBrk="1" latinLnBrk="0" hangingPunct="1">
      <a:defRPr sz="22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i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B1D"/>
    <a:srgbClr val="309793"/>
    <a:srgbClr val="379737"/>
    <a:srgbClr val="735800"/>
    <a:srgbClr val="F200FF"/>
    <a:srgbClr val="22B1A0"/>
    <a:srgbClr val="33FFE3"/>
    <a:srgbClr val="5184FF"/>
    <a:srgbClr val="00BD00"/>
    <a:srgbClr val="693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7" autoAdjust="0"/>
    <p:restoredTop sz="89860" autoAdjust="0"/>
  </p:normalViewPr>
  <p:slideViewPr>
    <p:cSldViewPr snapToGrid="0" snapToObjects="1">
      <p:cViewPr>
        <p:scale>
          <a:sx n="75" d="100"/>
          <a:sy n="75" d="100"/>
        </p:scale>
        <p:origin x="-648" y="-80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1668" y="-102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2E0DBD0-45B9-4DB2-A95E-8EC245F727D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59356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zh-CN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zh-CN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25775" y="549275"/>
            <a:ext cx="354965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zh-CN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453FA0F-FC6C-4187-863F-95527D8DC27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65799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50758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101675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5259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203509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544979" algn="l" defTabSz="1017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3972" algn="l" defTabSz="1017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2969" algn="l" defTabSz="1017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1962" algn="l" defTabSz="1017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25775" y="549275"/>
            <a:ext cx="3549650" cy="27432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8787F-75CB-4FB0-8D28-03A28503630A}" type="slidenum">
              <a:rPr lang="en-US" altLang="zh-CN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Theorem on top then scheme</a:t>
            </a:r>
          </a:p>
          <a:p>
            <a:r>
              <a:rPr lang="en-US" dirty="0" smtClean="0"/>
              <a:t>I’m not sure the year of my paper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pawar</a:t>
            </a:r>
            <a:r>
              <a:rPr lang="en-US" baseline="0" dirty="0" smtClean="0"/>
              <a:t> is same as </a:t>
            </a:r>
            <a:r>
              <a:rPr lang="en-US" baseline="0" dirty="0" err="1" smtClean="0"/>
              <a:t>rashmi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we came first. Maybe refer to </a:t>
            </a:r>
            <a:r>
              <a:rPr lang="en-US" baseline="0" dirty="0" err="1" smtClean="0"/>
              <a:t>Isit</a:t>
            </a:r>
            <a:r>
              <a:rPr lang="en-US" baseline="0" dirty="0" smtClean="0"/>
              <a:t> paper </a:t>
            </a:r>
          </a:p>
          <a:p>
            <a:r>
              <a:rPr lang="en-US" baseline="0" dirty="0" smtClean="0"/>
              <a:t>Do we have a slide on an example on secrecy with product matrix that you insert right after that. I will skip it but just to give them an idea…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3FA0F-FC6C-4187-863F-95527D8DC279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6087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3FA0F-FC6C-4187-863F-95527D8DC279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028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picture on bottom</a:t>
            </a:r>
            <a:r>
              <a:rPr lang="en-US" baseline="0" dirty="0" smtClean="0"/>
              <a:t> of slide 9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3FA0F-FC6C-4187-863F-95527D8DC279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8394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3FA0F-FC6C-4187-863F-95527D8DC279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8398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the X in</a:t>
            </a:r>
            <a:r>
              <a:rPr lang="en-US" baseline="0" dirty="0" smtClean="0"/>
              <a:t> the table make it a dark grey square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3FA0F-FC6C-4187-863F-95527D8DC279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0521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D864B-BFA4-40FB-ABD1-2E5C0AF05BB8}" type="slidenum">
              <a:rPr lang="en-US" altLang="zh-CN" smtClean="0">
                <a:solidFill>
                  <a:prstClr val="black"/>
                </a:solidFill>
              </a:rPr>
              <a:pPr/>
              <a:t>17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5775" y="549275"/>
            <a:ext cx="3549650" cy="27432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add references to theorem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D864B-BFA4-40FB-ABD1-2E5C0AF05BB8}" type="slidenum">
              <a:rPr lang="en-US" altLang="zh-CN" smtClean="0">
                <a:solidFill>
                  <a:prstClr val="black"/>
                </a:solidFill>
              </a:rPr>
              <a:pPr/>
              <a:t>18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5775" y="549275"/>
            <a:ext cx="3549650" cy="27432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 smtClean="0"/>
              <a:t>Alpha/2(1+1/2+…+1/2^{b-1})=alpha/2(1-(1/2)^{b}/1/2))=alpha/2(2-1/2^b)=alpha-alpha/2^b+1</a:t>
            </a:r>
            <a:endParaRPr lang="en-US" sz="14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D864B-BFA4-40FB-ABD1-2E5C0AF05BB8}" type="slidenum">
              <a:rPr lang="en-US" altLang="zh-CN" smtClean="0">
                <a:solidFill>
                  <a:prstClr val="black"/>
                </a:solidFill>
              </a:rPr>
              <a:pPr/>
              <a:t>19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5775" y="549275"/>
            <a:ext cx="3549650" cy="27432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 smtClean="0"/>
              <a:t>Alpha/2(1+1/2+…+1/2^{b-1})=alpha/2(1-(1/2)^{b}/1/2))=alpha/2(2-1/2^b)=alpha-alpha/2^b+1</a:t>
            </a:r>
            <a:endParaRPr lang="en-US" sz="14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D864B-BFA4-40FB-ABD1-2E5C0AF05BB8}" type="slidenum">
              <a:rPr lang="en-US" altLang="zh-CN" smtClean="0">
                <a:solidFill>
                  <a:prstClr val="black"/>
                </a:solidFill>
              </a:rPr>
              <a:pPr/>
              <a:t>20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5775" y="549275"/>
            <a:ext cx="3549650" cy="27432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I could not get</a:t>
            </a:r>
            <a:r>
              <a:rPr lang="en-US" sz="1400" baseline="0" dirty="0" smtClean="0"/>
              <a:t> the intuition of the proof. But, I think as you wrote in the slide if we write the equations for all failures we can check how the intersection is happening.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/>
              <a:t>Also here there is alpha, you might want to say that alpha is the </a:t>
            </a:r>
            <a:r>
              <a:rPr lang="en-US" sz="1400" baseline="0" dirty="0" err="1" smtClean="0"/>
              <a:t>subpacketization</a:t>
            </a:r>
            <a:r>
              <a:rPr lang="en-US" sz="1400" baseline="0" dirty="0" smtClean="0"/>
              <a:t> or something</a:t>
            </a:r>
            <a:endParaRPr lang="en-US" sz="14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  <a:p>
            <a:pPr eaLnBrk="1" hangingPunct="1"/>
            <a:r>
              <a:rPr lang="en-US" sz="13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f_1=\left[\begin{array}{c}f_{11}\\\vdots\\f_{1\alpha}\\\end{array}\right]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D864B-BFA4-40FB-ABD1-2E5C0AF05BB8}" type="slidenum">
              <a:rPr lang="en-US" altLang="zh-CN" smtClean="0">
                <a:solidFill>
                  <a:prstClr val="black"/>
                </a:solidFill>
              </a:rPr>
              <a:pPr/>
              <a:t>21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5775" y="549275"/>
            <a:ext cx="3549650" cy="27432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Remove animation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  <a:p>
            <a:pPr eaLnBrk="1" hangingPunct="1"/>
            <a:r>
              <a:rPr lang="en-US" sz="13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f_1=\left[\begin{array}{c}f_{11}\\\vdots\\f_{1\alpha}\\\end{array}\right]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D864B-BFA4-40FB-ABD1-2E5C0AF05BB8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5775" y="549275"/>
            <a:ext cx="3549650" cy="27432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en-US" sz="14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looks like a row vector. Make the </a:t>
            </a:r>
            <a:r>
              <a:rPr lang="en-US" dirty="0" err="1" smtClean="0"/>
              <a:t>vandermond</a:t>
            </a:r>
            <a:r>
              <a:rPr lang="en-US" dirty="0" smtClean="0"/>
              <a:t> matrix</a:t>
            </a:r>
            <a:r>
              <a:rPr lang="en-US" baseline="0" dirty="0" smtClean="0"/>
              <a:t> a matrix</a:t>
            </a:r>
          </a:p>
          <a:p>
            <a:r>
              <a:rPr lang="en-US" baseline="0" dirty="0" smtClean="0"/>
              <a:t>share $n$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3FA0F-FC6C-4187-863F-95527D8DC279}" type="slidenum">
              <a:rPr lang="en-US" altLang="zh-CN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1063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can</a:t>
            </a:r>
            <a:r>
              <a:rPr lang="en-US" baseline="0" dirty="0" smtClean="0"/>
              <a:t> make the user decode s1 s2 first but it will take much time. The present color coding should make it easier.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3FA0F-FC6C-4187-863F-95527D8DC279}" type="slidenum">
              <a:rPr lang="en-US" altLang="zh-CN" smtClean="0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6933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3FA0F-FC6C-4187-863F-95527D8DC279}" type="slidenum">
              <a:rPr lang="en-US" altLang="zh-CN" smtClean="0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8903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25775" y="549275"/>
            <a:ext cx="3549650" cy="27432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4" tIns="45717" rIns="91434" bIns="45717"/>
          <a:lstStyle/>
          <a:p>
            <a:pPr>
              <a:spcBef>
                <a:spcPct val="0"/>
              </a:spcBef>
            </a:pPr>
            <a:endParaRPr lang="en-US">
              <a:latin typeface="Arial" pitchFamily="-84" charset="0"/>
              <a:ea typeface="ＭＳ Ｐゴシック" pitchFamily="-84" charset="-128"/>
              <a:cs typeface="宋体" pitchFamily="-84" charset="-122"/>
            </a:endParaRPr>
          </a:p>
        </p:txBody>
      </p:sp>
      <p:sp>
        <p:nvSpPr>
          <p:cNvPr id="149508" name="Slide Number Placeholder 3"/>
          <p:cNvSpPr txBox="1">
            <a:spLocks noGrp="1"/>
          </p:cNvSpPr>
          <p:nvPr/>
        </p:nvSpPr>
        <p:spPr bwMode="auto">
          <a:xfrm>
            <a:off x="5439258" y="6948445"/>
            <a:ext cx="4160301" cy="36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b">
            <a:prstTxWarp prst="textNoShape">
              <a:avLst/>
            </a:prstTxWarp>
          </a:bodyPr>
          <a:lstStyle/>
          <a:p>
            <a:pPr algn="r" defTabSz="456888"/>
            <a:fld id="{1AC3148F-FED7-3B40-A99D-67A7D915217D}" type="slidenum">
              <a:rPr lang="en-US" sz="1200">
                <a:latin typeface="ＭＳ Ｐゴシック" pitchFamily="-84" charset="-128"/>
              </a:rPr>
              <a:pPr algn="r" defTabSz="456888"/>
              <a:t>28</a:t>
            </a:fld>
            <a:endParaRPr lang="en-US" sz="1200" dirty="0">
              <a:latin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5775" y="549275"/>
            <a:ext cx="35496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arenR"/>
            </a:pPr>
            <a:endParaRPr lang="en-US" baseline="0" dirty="0" smtClean="0"/>
          </a:p>
          <a:p>
            <a:pPr marL="342900" indent="-342900">
              <a:buAutoNum type="arabicParenR"/>
            </a:pPr>
            <a:r>
              <a:rPr lang="en-US" baseline="0" dirty="0" smtClean="0"/>
              <a:t>Can you add a disk picture near or under each party… I tried to do 1 but I don’t know where to put it. I </a:t>
            </a:r>
            <a:r>
              <a:rPr lang="en-US" baseline="0" dirty="0" err="1" smtClean="0"/>
              <a:t>wanna</a:t>
            </a:r>
            <a:r>
              <a:rPr lang="en-US" baseline="0" dirty="0" smtClean="0"/>
              <a:t> say that now the shares are stored on 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3FA0F-FC6C-4187-863F-95527D8DC279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5775" y="549275"/>
            <a:ext cx="35496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3FA0F-FC6C-4187-863F-95527D8DC279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5775" y="549275"/>
            <a:ext cx="35496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you start by having all </a:t>
            </a:r>
            <a:r>
              <a:rPr lang="en-US" baseline="0" dirty="0" smtClean="0"/>
              <a:t> the squares empty with question marks (same </a:t>
            </a:r>
            <a:r>
              <a:rPr lang="en-US" baseline="0" dirty="0" err="1" smtClean="0"/>
              <a:t>bakground</a:t>
            </a:r>
            <a:r>
              <a:rPr lang="en-US" baseline="0" dirty="0" smtClean="0"/>
              <a:t> color you can use same squares on top of the these squares)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When I click the last two points appear and a number .5 appear next to each </a:t>
            </a:r>
            <a:r>
              <a:rPr lang="en-US" baseline="0" dirty="0" err="1" smtClean="0"/>
              <a:t>donwload</a:t>
            </a:r>
            <a:r>
              <a:rPr lang="en-US" baseline="0" dirty="0" smtClean="0"/>
              <a:t> link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another </a:t>
            </a:r>
            <a:r>
              <a:rPr lang="en-US" baseline="0" dirty="0" err="1" smtClean="0"/>
              <a:t>clcik</a:t>
            </a:r>
            <a:r>
              <a:rPr lang="en-US" baseline="0" dirty="0" smtClean="0"/>
              <a:t> the code appear. But, let’s make the packets downloaded by party 1’ the first packet in each square (</a:t>
            </a:r>
            <a:r>
              <a:rPr lang="en-US" baseline="0" dirty="0" err="1" smtClean="0"/>
              <a:t>easierfor</a:t>
            </a:r>
            <a:r>
              <a:rPr lang="en-US" baseline="0" dirty="0" smtClean="0"/>
              <a:t> the audience  to spot also make it blue)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3FA0F-FC6C-4187-863F-95527D8DC279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the first click appear w/o a click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Fix 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3FA0F-FC6C-4187-863F-95527D8DC279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1283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3FA0F-FC6C-4187-863F-95527D8DC279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908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Animate in order from top to bottom.</a:t>
            </a:r>
          </a:p>
          <a:p>
            <a:r>
              <a:rPr lang="en-US" baseline="0" dirty="0" smtClean="0"/>
              <a:t>2 clicks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3FA0F-FC6C-4187-863F-95527D8DC279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9541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the cut in red and next to it in the figure the value of the cut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3FA0F-FC6C-4187-863F-95527D8DC279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073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 sz="2500">
                <a:latin typeface="+mn-lt"/>
              </a:defRPr>
            </a:lvl1pPr>
            <a:lvl2pPr marL="508997" indent="0" algn="ctr">
              <a:buNone/>
              <a:defRPr/>
            </a:lvl2pPr>
            <a:lvl3pPr marL="1017990" indent="0" algn="ctr">
              <a:buNone/>
              <a:defRPr/>
            </a:lvl3pPr>
            <a:lvl4pPr marL="1526988" indent="0" algn="ctr">
              <a:buNone/>
              <a:defRPr/>
            </a:lvl4pPr>
            <a:lvl5pPr marL="2035981" indent="0" algn="ctr">
              <a:buNone/>
              <a:defRPr/>
            </a:lvl5pPr>
            <a:lvl6pPr marL="2544979" indent="0" algn="ctr">
              <a:buNone/>
              <a:defRPr/>
            </a:lvl6pPr>
            <a:lvl7pPr marL="3053972" indent="0" algn="ctr">
              <a:buNone/>
              <a:defRPr/>
            </a:lvl7pPr>
            <a:lvl8pPr marL="3562969" indent="0" algn="ctr">
              <a:buNone/>
              <a:defRPr/>
            </a:lvl8pPr>
            <a:lvl9pPr marL="4071962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4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0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43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33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2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806D-3E33-564D-A061-903B2B57B3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42B1-B88A-3F49-893F-A036A9BB24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23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7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7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806D-3E33-564D-A061-903B2B57B3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42B1-B88A-3F49-893F-A036A9BB24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694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056" indent="0">
              <a:buNone/>
              <a:defRPr sz="2200" b="1"/>
            </a:lvl2pPr>
            <a:lvl3pPr marL="1018109" indent="0">
              <a:buNone/>
              <a:defRPr sz="2000" b="1"/>
            </a:lvl3pPr>
            <a:lvl4pPr marL="1527166" indent="0">
              <a:buNone/>
              <a:defRPr sz="1800" b="1"/>
            </a:lvl4pPr>
            <a:lvl5pPr marL="2036219" indent="0">
              <a:buNone/>
              <a:defRPr sz="1800" b="1"/>
            </a:lvl5pPr>
            <a:lvl6pPr marL="2545276" indent="0">
              <a:buNone/>
              <a:defRPr sz="1800" b="1"/>
            </a:lvl6pPr>
            <a:lvl7pPr marL="3054329" indent="0">
              <a:buNone/>
              <a:defRPr sz="1800" b="1"/>
            </a:lvl7pPr>
            <a:lvl8pPr marL="3563385" indent="0">
              <a:buNone/>
              <a:defRPr sz="1800" b="1"/>
            </a:lvl8pPr>
            <a:lvl9pPr marL="407243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4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056" indent="0">
              <a:buNone/>
              <a:defRPr sz="2200" b="1"/>
            </a:lvl2pPr>
            <a:lvl3pPr marL="1018109" indent="0">
              <a:buNone/>
              <a:defRPr sz="2000" b="1"/>
            </a:lvl3pPr>
            <a:lvl4pPr marL="1527166" indent="0">
              <a:buNone/>
              <a:defRPr sz="1800" b="1"/>
            </a:lvl4pPr>
            <a:lvl5pPr marL="2036219" indent="0">
              <a:buNone/>
              <a:defRPr sz="1800" b="1"/>
            </a:lvl5pPr>
            <a:lvl6pPr marL="2545276" indent="0">
              <a:buNone/>
              <a:defRPr sz="1800" b="1"/>
            </a:lvl6pPr>
            <a:lvl7pPr marL="3054329" indent="0">
              <a:buNone/>
              <a:defRPr sz="1800" b="1"/>
            </a:lvl7pPr>
            <a:lvl8pPr marL="3563385" indent="0">
              <a:buNone/>
              <a:defRPr sz="1800" b="1"/>
            </a:lvl8pPr>
            <a:lvl9pPr marL="407243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4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806D-3E33-564D-A061-903B2B57B3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42B1-B88A-3F49-893F-A036A9BB24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2880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806D-3E33-564D-A061-903B2B57B3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42B1-B88A-3F49-893F-A036A9BB24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643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806D-3E33-564D-A061-903B2B57B3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42B1-B88A-3F49-893F-A036A9BB24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954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056" indent="0">
              <a:buNone/>
              <a:defRPr sz="1300"/>
            </a:lvl2pPr>
            <a:lvl3pPr marL="1018109" indent="0">
              <a:buNone/>
              <a:defRPr sz="1100"/>
            </a:lvl3pPr>
            <a:lvl4pPr marL="1527166" indent="0">
              <a:buNone/>
              <a:defRPr sz="1000"/>
            </a:lvl4pPr>
            <a:lvl5pPr marL="2036219" indent="0">
              <a:buNone/>
              <a:defRPr sz="1000"/>
            </a:lvl5pPr>
            <a:lvl6pPr marL="2545276" indent="0">
              <a:buNone/>
              <a:defRPr sz="1000"/>
            </a:lvl6pPr>
            <a:lvl7pPr marL="3054329" indent="0">
              <a:buNone/>
              <a:defRPr sz="1000"/>
            </a:lvl7pPr>
            <a:lvl8pPr marL="3563385" indent="0">
              <a:buNone/>
              <a:defRPr sz="1000"/>
            </a:lvl8pPr>
            <a:lvl9pPr marL="407243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806D-3E33-564D-A061-903B2B57B3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42B1-B88A-3F49-893F-A036A9BB24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45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056" indent="0">
              <a:buNone/>
              <a:defRPr sz="3100"/>
            </a:lvl2pPr>
            <a:lvl3pPr marL="1018109" indent="0">
              <a:buNone/>
              <a:defRPr sz="2700"/>
            </a:lvl3pPr>
            <a:lvl4pPr marL="1527166" indent="0">
              <a:buNone/>
              <a:defRPr sz="2200"/>
            </a:lvl4pPr>
            <a:lvl5pPr marL="2036219" indent="0">
              <a:buNone/>
              <a:defRPr sz="2200"/>
            </a:lvl5pPr>
            <a:lvl6pPr marL="2545276" indent="0">
              <a:buNone/>
              <a:defRPr sz="2200"/>
            </a:lvl6pPr>
            <a:lvl7pPr marL="3054329" indent="0">
              <a:buNone/>
              <a:defRPr sz="2200"/>
            </a:lvl7pPr>
            <a:lvl8pPr marL="3563385" indent="0">
              <a:buNone/>
              <a:defRPr sz="2200"/>
            </a:lvl8pPr>
            <a:lvl9pPr marL="407243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056" indent="0">
              <a:buNone/>
              <a:defRPr sz="1300"/>
            </a:lvl2pPr>
            <a:lvl3pPr marL="1018109" indent="0">
              <a:buNone/>
              <a:defRPr sz="1100"/>
            </a:lvl3pPr>
            <a:lvl4pPr marL="1527166" indent="0">
              <a:buNone/>
              <a:defRPr sz="1000"/>
            </a:lvl4pPr>
            <a:lvl5pPr marL="2036219" indent="0">
              <a:buNone/>
              <a:defRPr sz="1000"/>
            </a:lvl5pPr>
            <a:lvl6pPr marL="2545276" indent="0">
              <a:buNone/>
              <a:defRPr sz="1000"/>
            </a:lvl6pPr>
            <a:lvl7pPr marL="3054329" indent="0">
              <a:buNone/>
              <a:defRPr sz="1000"/>
            </a:lvl7pPr>
            <a:lvl8pPr marL="3563385" indent="0">
              <a:buNone/>
              <a:defRPr sz="1000"/>
            </a:lvl8pPr>
            <a:lvl9pPr marL="407243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806D-3E33-564D-A061-903B2B57B3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42B1-B88A-3F49-893F-A036A9BB24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7181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806D-3E33-564D-A061-903B2B57B3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42B1-B88A-3F49-893F-A036A9BB24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3202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806D-3E33-564D-A061-903B2B57B3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42B1-B88A-3F49-893F-A036A9BB24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04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10058400" cy="865802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6465" y="992221"/>
            <a:ext cx="9805481" cy="6402354"/>
          </a:xfrm>
        </p:spPr>
        <p:txBody>
          <a:bodyPr/>
          <a:lstStyle>
            <a:lvl1pPr>
              <a:defRPr sz="2500">
                <a:latin typeface="+mn-lt"/>
              </a:defRPr>
            </a:lvl1pPr>
            <a:lvl2pPr algn="l">
              <a:buFont typeface="Calibri" pitchFamily="34" charset="0"/>
              <a:buChar char="–"/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26465" y="1040861"/>
            <a:ext cx="9805481" cy="2441642"/>
          </a:xfrm>
          <a:prstGeom prst="roundRect">
            <a:avLst/>
          </a:prstGeom>
          <a:solidFill>
            <a:srgbClr val="CCFFCC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500">
                <a:latin typeface="+mn-lt"/>
              </a:defRPr>
            </a:lvl1pPr>
            <a:lvl2pPr algn="l">
              <a:buFont typeface="Calibri" pitchFamily="34" charset="0"/>
              <a:buChar char="–"/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10058400" cy="865802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65" y="3988340"/>
            <a:ext cx="9805481" cy="3406234"/>
          </a:xfrm>
        </p:spPr>
        <p:txBody>
          <a:bodyPr/>
          <a:lstStyle>
            <a:lvl1pPr>
              <a:defRPr sz="2500">
                <a:latin typeface="+mn-lt"/>
              </a:defRPr>
            </a:lvl1pPr>
            <a:lvl2pPr algn="l">
              <a:buFont typeface="Calibri" pitchFamily="34" charset="0"/>
              <a:buChar char="–"/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126465" y="1045682"/>
            <a:ext cx="9805481" cy="66634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415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500">
                <a:solidFill>
                  <a:schemeClr val="bg1"/>
                </a:solidFill>
                <a:latin typeface="+mn-lt"/>
              </a:defRPr>
            </a:lvl1pPr>
            <a:lvl2pPr algn="l">
              <a:buFont typeface="Calibri" pitchFamily="34" charset="0"/>
              <a:buNone/>
              <a:defRPr sz="2300">
                <a:solidFill>
                  <a:schemeClr val="bg1"/>
                </a:solidFill>
                <a:latin typeface="Calibri" pitchFamily="34" charset="0"/>
              </a:defRPr>
            </a:lvl2pPr>
            <a:lvl3pPr>
              <a:buNone/>
              <a:defRPr sz="2100">
                <a:solidFill>
                  <a:schemeClr val="bg1"/>
                </a:solidFill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10058400" cy="865802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6465" y="992221"/>
            <a:ext cx="9805481" cy="6402354"/>
          </a:xfrm>
        </p:spPr>
        <p:txBody>
          <a:bodyPr/>
          <a:lstStyle>
            <a:lvl1pPr>
              <a:defRPr sz="2500">
                <a:latin typeface="+mn-lt"/>
              </a:defRPr>
            </a:lvl1pPr>
            <a:lvl2pPr algn="l">
              <a:buFont typeface="Calibri" pitchFamily="34" charset="0"/>
              <a:buChar char="–"/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10058400" cy="865802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6465" y="992221"/>
            <a:ext cx="9805481" cy="6402354"/>
          </a:xfrm>
        </p:spPr>
        <p:txBody>
          <a:bodyPr/>
          <a:lstStyle>
            <a:lvl1pPr>
              <a:defRPr sz="2500">
                <a:latin typeface="+mn-lt"/>
              </a:defRPr>
            </a:lvl1pPr>
            <a:lvl2pPr algn="l">
              <a:buFont typeface="Calibri" pitchFamily="34" charset="0"/>
              <a:buChar char="–"/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26465" y="1040861"/>
            <a:ext cx="9805481" cy="2441642"/>
          </a:xfrm>
          <a:prstGeom prst="roundRect">
            <a:avLst/>
          </a:prstGeom>
          <a:solidFill>
            <a:srgbClr val="CCFFCC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500">
                <a:latin typeface="+mn-lt"/>
              </a:defRPr>
            </a:lvl1pPr>
            <a:lvl2pPr algn="l">
              <a:buFont typeface="Calibri" pitchFamily="34" charset="0"/>
              <a:buChar char="–"/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10058400" cy="865802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65" y="3988340"/>
            <a:ext cx="9805481" cy="3406234"/>
          </a:xfrm>
        </p:spPr>
        <p:txBody>
          <a:bodyPr/>
          <a:lstStyle>
            <a:lvl1pPr>
              <a:defRPr sz="2500">
                <a:latin typeface="+mn-lt"/>
              </a:defRPr>
            </a:lvl1pPr>
            <a:lvl2pPr algn="l">
              <a:buFont typeface="Calibri" pitchFamily="34" charset="0"/>
              <a:buChar char="–"/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126465" y="1045682"/>
            <a:ext cx="9805481" cy="66634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415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500">
                <a:solidFill>
                  <a:schemeClr val="bg1"/>
                </a:solidFill>
                <a:latin typeface="+mn-lt"/>
              </a:defRPr>
            </a:lvl1pPr>
            <a:lvl2pPr algn="l">
              <a:buFont typeface="Calibri" pitchFamily="34" charset="0"/>
              <a:buNone/>
              <a:defRPr sz="2300">
                <a:solidFill>
                  <a:schemeClr val="bg1"/>
                </a:solidFill>
                <a:latin typeface="Calibri" pitchFamily="34" charset="0"/>
              </a:defRPr>
            </a:lvl2pPr>
            <a:lvl3pPr>
              <a:buNone/>
              <a:defRPr sz="2100">
                <a:solidFill>
                  <a:schemeClr val="bg1"/>
                </a:solidFill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138897"/>
      </p:ext>
    </p:extLst>
  </p:cSld>
  <p:clrMapOvr>
    <a:masterClrMapping/>
  </p:clrMapOvr>
  <p:transition xmlns:p14="http://schemas.microsoft.com/office/powerpoint/2010/main"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3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806D-3E33-564D-A061-903B2B57B3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42B1-B88A-3F49-893F-A036A9BB24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96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806D-3E33-564D-A061-903B2B57B3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42B1-B88A-3F49-893F-A036A9BB24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913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86868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101787" tIns="50894" rIns="101787" bIns="508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  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45" y="1231900"/>
            <a:ext cx="905192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87" tIns="50894" rIns="101787" bIns="508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0" r:id="rId3"/>
    <p:sldLayoutId id="2147483667" r:id="rId4"/>
    <p:sldLayoutId id="2147483677" r:id="rId5"/>
  </p:sldLayoutIdLst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ea typeface="宋体" pitchFamily="2" charset="-122"/>
        </a:defRPr>
      </a:lvl5pPr>
      <a:lvl6pPr marL="508997" algn="l" defTabSz="913719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6pPr>
      <a:lvl7pPr marL="1017990" algn="l" defTabSz="913719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7pPr>
      <a:lvl8pPr marL="1526988" algn="l" defTabSz="913719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8pPr>
      <a:lvl9pPr marL="2035981" algn="l" defTabSz="913719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9pPr>
    </p:titleStyle>
    <p:bodyStyle>
      <a:lvl1pPr marL="379102" indent="-379102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26411" indent="-317239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272135" indent="-253796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781305" indent="-25379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4pPr>
      <a:lvl5pPr marL="2290474" indent="-25379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5pPr>
      <a:lvl6pPr marL="2799474" indent="-254498" algn="l" defTabSz="913719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3308471" indent="-254498" algn="l" defTabSz="913719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817465" indent="-254498" algn="l" defTabSz="913719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4326459" indent="-254498" algn="l" defTabSz="913719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01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97" algn="l" defTabSz="101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990" algn="l" defTabSz="101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988" algn="l" defTabSz="101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981" algn="l" defTabSz="101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4979" algn="l" defTabSz="101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972" algn="l" defTabSz="101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2969" algn="l" defTabSz="101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962" algn="l" defTabSz="101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86868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101799" tIns="50900" rIns="101799" bIns="509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  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44" y="1231900"/>
            <a:ext cx="905192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99" tIns="50900" rIns="101799" bIns="509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5" r:id="rId2"/>
  </p:sldLayoutIdLst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ea typeface="宋体" pitchFamily="2" charset="-122"/>
        </a:defRPr>
      </a:lvl5pPr>
      <a:lvl6pPr marL="509056" algn="l" defTabSz="913825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6pPr>
      <a:lvl7pPr marL="1018109" algn="l" defTabSz="913825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7pPr>
      <a:lvl8pPr marL="1527166" algn="l" defTabSz="913825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8pPr>
      <a:lvl9pPr marL="2036219" algn="l" defTabSz="913825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9pPr>
    </p:titleStyle>
    <p:bodyStyle>
      <a:lvl1pPr marL="379146" indent="-379146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26508" indent="-317277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272283" indent="-2538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781513" indent="-25382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4pPr>
      <a:lvl5pPr marL="2290742" indent="-25382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5pPr>
      <a:lvl6pPr marL="2799802" indent="-254527" algn="l" defTabSz="91382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3308858" indent="-254527" algn="l" defTabSz="91382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817912" indent="-254527" algn="l" defTabSz="91382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4326965" indent="-254527" algn="l" defTabSz="91382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056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109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66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219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276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329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385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438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86868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101799" tIns="50900" rIns="101799" bIns="509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  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44" y="1231900"/>
            <a:ext cx="905192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99" tIns="50900" rIns="101799" bIns="509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ea typeface="宋体" pitchFamily="2" charset="-122"/>
        </a:defRPr>
      </a:lvl5pPr>
      <a:lvl6pPr marL="509056" algn="l" defTabSz="913825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6pPr>
      <a:lvl7pPr marL="1018109" algn="l" defTabSz="913825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7pPr>
      <a:lvl8pPr marL="1527166" algn="l" defTabSz="913825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8pPr>
      <a:lvl9pPr marL="2036219" algn="l" defTabSz="913825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9pPr>
    </p:titleStyle>
    <p:bodyStyle>
      <a:lvl1pPr marL="379146" indent="-379146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26508" indent="-317277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272283" indent="-2538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781513" indent="-25382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4pPr>
      <a:lvl5pPr marL="2290742" indent="-25382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5pPr>
      <a:lvl6pPr marL="2799802" indent="-254527" algn="l" defTabSz="91382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3308858" indent="-254527" algn="l" defTabSz="91382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817912" indent="-254527" algn="l" defTabSz="91382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4326965" indent="-254527" algn="l" defTabSz="91382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056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109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66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219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276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329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385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438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11" tIns="50906" rIns="101811" bIns="509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7"/>
            <a:ext cx="9052560" cy="5129425"/>
          </a:xfrm>
          <a:prstGeom prst="rect">
            <a:avLst/>
          </a:prstGeom>
        </p:spPr>
        <p:txBody>
          <a:bodyPr vert="horz" lIns="101811" tIns="50906" rIns="101811" bIns="509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11" tIns="50906" rIns="101811" bIns="5090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9056" fontAlgn="auto">
              <a:spcBef>
                <a:spcPts val="0"/>
              </a:spcBef>
              <a:spcAft>
                <a:spcPts val="0"/>
              </a:spcAft>
            </a:pPr>
            <a:fld id="{29C3806D-3E33-564D-A061-903B2B57B3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09056" fontAlgn="auto">
                <a:spcBef>
                  <a:spcPts val="0"/>
                </a:spcBef>
                <a:spcAft>
                  <a:spcPts val="0"/>
                </a:spcAft>
              </a:pPr>
              <a:t>2/15/16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11" tIns="50906" rIns="101811" bIns="5090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9056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11" tIns="50906" rIns="101811" bIns="5090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9056" fontAlgn="auto">
              <a:spcBef>
                <a:spcPts val="0"/>
              </a:spcBef>
              <a:spcAft>
                <a:spcPts val="0"/>
              </a:spcAft>
            </a:pPr>
            <a:fld id="{E19142B1-B88A-3F49-893F-A036A9BB24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0905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109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50905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791" indent="-381791" algn="l" defTabSz="509056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213" indent="-318158" algn="l" defTabSz="509056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638" indent="-254527" algn="l" defTabSz="50905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2" indent="-254527" algn="l" defTabSz="50905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0747" indent="-254527" algn="l" defTabSz="50905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802" indent="-254527" algn="l" defTabSz="50905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8858" indent="-254527" algn="l" defTabSz="50905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912" indent="-254527" algn="l" defTabSz="50905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6965" indent="-254527" algn="l" defTabSz="50905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0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056" algn="l" defTabSz="5090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109" algn="l" defTabSz="5090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66" algn="l" defTabSz="5090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219" algn="l" defTabSz="5090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276" algn="l" defTabSz="5090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329" algn="l" defTabSz="5090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385" algn="l" defTabSz="5090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438" algn="l" defTabSz="5090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7.png"/><Relationship Id="rId6" Type="http://schemas.openxmlformats.org/officeDocument/2006/relationships/image" Target="../media/image6.jpg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6.png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0" Type="http://schemas.openxmlformats.org/officeDocument/2006/relationships/image" Target="../media/image33.emf"/><Relationship Id="rId11" Type="http://schemas.openxmlformats.org/officeDocument/2006/relationships/image" Target="../media/image34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emf"/><Relationship Id="rId12" Type="http://schemas.openxmlformats.org/officeDocument/2006/relationships/image" Target="../media/image41.png"/><Relationship Id="rId13" Type="http://schemas.openxmlformats.org/officeDocument/2006/relationships/image" Target="../media/image42.emf"/><Relationship Id="rId14" Type="http://schemas.openxmlformats.org/officeDocument/2006/relationships/image" Target="../media/image43.emf"/><Relationship Id="rId15" Type="http://schemas.openxmlformats.org/officeDocument/2006/relationships/image" Target="../media/image44.emf"/><Relationship Id="rId16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15.png"/><Relationship Id="rId10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15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7.png"/><Relationship Id="rId5" Type="http://schemas.openxmlformats.org/officeDocument/2006/relationships/image" Target="../media/image48.emf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emf"/><Relationship Id="rId12" Type="http://schemas.openxmlformats.org/officeDocument/2006/relationships/image" Target="../media/image19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49.emf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15.png"/><Relationship Id="rId8" Type="http://schemas.openxmlformats.org/officeDocument/2006/relationships/image" Target="../media/image6.jp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emf"/><Relationship Id="rId12" Type="http://schemas.openxmlformats.org/officeDocument/2006/relationships/image" Target="../media/image53.emf"/><Relationship Id="rId13" Type="http://schemas.openxmlformats.org/officeDocument/2006/relationships/image" Target="../media/image54.emf"/><Relationship Id="rId14" Type="http://schemas.openxmlformats.org/officeDocument/2006/relationships/image" Target="../media/image55.e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51.emf"/><Relationship Id="rId5" Type="http://schemas.openxmlformats.org/officeDocument/2006/relationships/image" Target="../media/image7.png"/><Relationship Id="rId6" Type="http://schemas.openxmlformats.org/officeDocument/2006/relationships/image" Target="../media/image6.jpg"/><Relationship Id="rId7" Type="http://schemas.openxmlformats.org/officeDocument/2006/relationships/image" Target="../media/image4.png"/><Relationship Id="rId8" Type="http://schemas.openxmlformats.org/officeDocument/2006/relationships/image" Target="../media/image5.jpg"/><Relationship Id="rId9" Type="http://schemas.openxmlformats.org/officeDocument/2006/relationships/image" Target="../media/image1.png"/><Relationship Id="rId10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jpg"/><Relationship Id="rId17" Type="http://schemas.openxmlformats.org/officeDocument/2006/relationships/image" Target="../media/image14.e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8" Type="http://schemas.openxmlformats.org/officeDocument/2006/relationships/image" Target="../media/image5.jpg"/><Relationship Id="rId9" Type="http://schemas.openxmlformats.org/officeDocument/2006/relationships/image" Target="../media/image6.jpg"/><Relationship Id="rId10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emf"/><Relationship Id="rId20" Type="http://schemas.openxmlformats.org/officeDocument/2006/relationships/image" Target="../media/image72.emf"/><Relationship Id="rId21" Type="http://schemas.openxmlformats.org/officeDocument/2006/relationships/image" Target="../media/image55.emf"/><Relationship Id="rId22" Type="http://schemas.openxmlformats.org/officeDocument/2006/relationships/image" Target="../media/image6.jpg"/><Relationship Id="rId23" Type="http://schemas.openxmlformats.org/officeDocument/2006/relationships/image" Target="../media/image7.png"/><Relationship Id="rId24" Type="http://schemas.openxmlformats.org/officeDocument/2006/relationships/image" Target="../media/image4.png"/><Relationship Id="rId25" Type="http://schemas.openxmlformats.org/officeDocument/2006/relationships/image" Target="../media/image5.jpg"/><Relationship Id="rId26" Type="http://schemas.openxmlformats.org/officeDocument/2006/relationships/image" Target="../media/image15.png"/><Relationship Id="rId27" Type="http://schemas.openxmlformats.org/officeDocument/2006/relationships/image" Target="../media/image21.png"/><Relationship Id="rId10" Type="http://schemas.openxmlformats.org/officeDocument/2006/relationships/image" Target="../media/image62.emf"/><Relationship Id="rId11" Type="http://schemas.openxmlformats.org/officeDocument/2006/relationships/image" Target="../media/image63.emf"/><Relationship Id="rId12" Type="http://schemas.openxmlformats.org/officeDocument/2006/relationships/image" Target="../media/image64.emf"/><Relationship Id="rId13" Type="http://schemas.openxmlformats.org/officeDocument/2006/relationships/image" Target="../media/image65.emf"/><Relationship Id="rId14" Type="http://schemas.openxmlformats.org/officeDocument/2006/relationships/image" Target="../media/image66.emf"/><Relationship Id="rId15" Type="http://schemas.openxmlformats.org/officeDocument/2006/relationships/image" Target="../media/image67.emf"/><Relationship Id="rId16" Type="http://schemas.openxmlformats.org/officeDocument/2006/relationships/image" Target="../media/image68.emf"/><Relationship Id="rId17" Type="http://schemas.openxmlformats.org/officeDocument/2006/relationships/image" Target="../media/image69.emf"/><Relationship Id="rId18" Type="http://schemas.openxmlformats.org/officeDocument/2006/relationships/image" Target="../media/image70.emf"/><Relationship Id="rId19" Type="http://schemas.openxmlformats.org/officeDocument/2006/relationships/image" Target="../media/image71.e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6" Type="http://schemas.openxmlformats.org/officeDocument/2006/relationships/image" Target="../media/image58.emf"/><Relationship Id="rId7" Type="http://schemas.openxmlformats.org/officeDocument/2006/relationships/image" Target="../media/image59.emf"/><Relationship Id="rId8" Type="http://schemas.openxmlformats.org/officeDocument/2006/relationships/image" Target="../media/image6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1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1.png"/><Relationship Id="rId10" Type="http://schemas.openxmlformats.org/officeDocument/2006/relationships/image" Target="../media/image7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png"/><Relationship Id="rId8" Type="http://schemas.openxmlformats.org/officeDocument/2006/relationships/image" Target="../media/image2.jpg"/><Relationship Id="rId9" Type="http://schemas.openxmlformats.org/officeDocument/2006/relationships/image" Target="../media/image13.jpg"/><Relationship Id="rId10" Type="http://schemas.openxmlformats.org/officeDocument/2006/relationships/image" Target="../media/image1.png"/><Relationship Id="rId11" Type="http://schemas.openxmlformats.org/officeDocument/2006/relationships/image" Target="../media/image8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g"/><Relationship Id="rId12" Type="http://schemas.openxmlformats.org/officeDocument/2006/relationships/image" Target="../media/image1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3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png"/><Relationship Id="rId10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7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15.png"/><Relationship Id="rId10" Type="http://schemas.openxmlformats.org/officeDocument/2006/relationships/image" Target="../media/image18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15.png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ctrTitle"/>
          </p:nvPr>
        </p:nvSpPr>
        <p:spPr>
          <a:xfrm>
            <a:off x="0" y="593725"/>
            <a:ext cx="10058400" cy="2279650"/>
          </a:xfrm>
          <a:solidFill>
            <a:srgbClr val="008000"/>
          </a:solidFill>
        </p:spPr>
        <p:txBody>
          <a:bodyPr/>
          <a:lstStyle/>
          <a:p>
            <a:pPr eaLnBrk="1" hangingPunct="1">
              <a:spcAft>
                <a:spcPts val="3600"/>
              </a:spcAft>
            </a:pPr>
            <a:r>
              <a:rPr lang="en-US" sz="4000" dirty="0">
                <a:latin typeface="Helvetica Neue"/>
                <a:cs typeface="Helvetica Neue"/>
              </a:rPr>
              <a:t>Secret Sharing in Distributed Storage Systems</a:t>
            </a:r>
          </a:p>
        </p:txBody>
      </p:sp>
      <p:sp>
        <p:nvSpPr>
          <p:cNvPr id="6147" name="Subtitle 4"/>
          <p:cNvSpPr>
            <a:spLocks noGrp="1"/>
          </p:cNvSpPr>
          <p:nvPr>
            <p:ph type="subTitle" idx="1"/>
          </p:nvPr>
        </p:nvSpPr>
        <p:spPr>
          <a:xfrm>
            <a:off x="557909" y="4412534"/>
            <a:ext cx="8867775" cy="1274763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zh-CN" sz="2800" dirty="0">
                <a:latin typeface="Helvetica Neue"/>
                <a:cs typeface="Helvetica Neue"/>
              </a:rPr>
              <a:t>Illinois Institute of </a:t>
            </a:r>
            <a:r>
              <a:rPr lang="en-US" altLang="zh-CN" sz="2800" dirty="0" smtClean="0">
                <a:latin typeface="Helvetica Neue"/>
                <a:cs typeface="Helvetica Neue"/>
              </a:rPr>
              <a:t>Technology</a:t>
            </a:r>
          </a:p>
          <a:p>
            <a:pPr eaLnBrk="1" hangingPunct="1">
              <a:spcBef>
                <a:spcPts val="0"/>
              </a:spcBef>
            </a:pPr>
            <a:endParaRPr lang="en-US" sz="2800" dirty="0">
              <a:latin typeface="Helvetica Neue"/>
              <a:cs typeface="Helvetica Neue"/>
            </a:endParaRPr>
          </a:p>
          <a:p>
            <a:pPr eaLnBrk="1" hangingPunct="1">
              <a:spcBef>
                <a:spcPts val="0"/>
              </a:spcBef>
            </a:pPr>
            <a:endParaRPr lang="en-US" sz="2800" dirty="0" smtClean="0">
              <a:latin typeface="Helvetica Neue"/>
              <a:cs typeface="Helvetica Neue"/>
            </a:endParaRPr>
          </a:p>
          <a:p>
            <a:pPr eaLnBrk="1" hangingPunct="1">
              <a:spcBef>
                <a:spcPts val="0"/>
              </a:spcBef>
            </a:pPr>
            <a:endParaRPr lang="en-US" sz="2800" dirty="0">
              <a:latin typeface="Helvetica Neue"/>
              <a:cs typeface="Helvetica Neue"/>
            </a:endParaRPr>
          </a:p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latin typeface="Helvetica Neue"/>
                <a:cs typeface="Helvetica Neue"/>
              </a:rPr>
              <a:t>Nexus of Information and Computation Theories</a:t>
            </a:r>
          </a:p>
          <a:p>
            <a:pPr eaLnBrk="1" hangingPunct="1">
              <a:spcBef>
                <a:spcPts val="0"/>
              </a:spcBef>
            </a:pPr>
            <a:r>
              <a:rPr lang="en-US" sz="2800" smtClean="0">
                <a:latin typeface="Helvetica Neue"/>
                <a:cs typeface="Helvetica Neue"/>
              </a:rPr>
              <a:t>Paris, Feb 2016</a:t>
            </a:r>
            <a:endParaRPr lang="en-US" dirty="0" smtClean="0">
              <a:latin typeface="Helvetica Neue"/>
              <a:cs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8357" y="3730419"/>
            <a:ext cx="4617829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87" tIns="50894" rIns="101787" bIns="50894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en-US" altLang="zh-CN" sz="3200" dirty="0" err="1">
                <a:latin typeface="Helvetica Neue"/>
                <a:ea typeface="+mn-ea"/>
                <a:cs typeface="Helvetica Neue"/>
              </a:rPr>
              <a:t>Salim</a:t>
            </a:r>
            <a:r>
              <a:rPr lang="en-US" altLang="zh-CN" sz="3200" dirty="0">
                <a:latin typeface="Helvetica Neue"/>
                <a:ea typeface="+mn-ea"/>
                <a:cs typeface="Helvetica Neue"/>
              </a:rPr>
              <a:t> El </a:t>
            </a:r>
            <a:r>
              <a:rPr lang="en-US" altLang="zh-CN" sz="3200" dirty="0" err="1">
                <a:latin typeface="Helvetica Neue"/>
                <a:ea typeface="+mn-ea"/>
                <a:cs typeface="Helvetica Neue"/>
              </a:rPr>
              <a:t>Rouayheb</a:t>
            </a:r>
            <a:r>
              <a:rPr lang="en-US" altLang="zh-CN" sz="3200" dirty="0">
                <a:latin typeface="Helvetica Neue"/>
                <a:ea typeface="+mn-ea"/>
                <a:cs typeface="Helvetica Neue"/>
              </a:rP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Tm="2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Secrecy Capacity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6615" y="2372627"/>
            <a:ext cx="9679022" cy="1735867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pPr algn="just"/>
            <a:r>
              <a:rPr lang="en-US" sz="2500" u="sng" dirty="0" smtClean="0">
                <a:solidFill>
                  <a:srgbClr val="660066"/>
                </a:solidFill>
                <a:latin typeface="Arial" charset="0"/>
                <a:ea typeface="宋体" pitchFamily="2" charset="-122"/>
              </a:rPr>
              <a:t>Theorem:</a:t>
            </a:r>
            <a:r>
              <a:rPr lang="en-US" sz="2000" dirty="0" smtClean="0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[</a:t>
            </a:r>
            <a:r>
              <a:rPr lang="en-US" sz="2000" dirty="0" err="1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Pawar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R., </a:t>
            </a:r>
            <a:r>
              <a:rPr lang="en-US" sz="2000" dirty="0" err="1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Ramchandran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 ‘11] </a:t>
            </a: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The secrecy capacity of a decentralized (</a:t>
            </a:r>
            <a:r>
              <a:rPr lang="en-US" sz="1800" dirty="0" err="1">
                <a:solidFill>
                  <a:schemeClr val="tx1"/>
                </a:solidFill>
                <a:latin typeface="Arial"/>
                <a:cs typeface="Arial"/>
              </a:rPr>
              <a:t>n,k</a:t>
            </a: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) secret sharing with repair degree d and l colluding parties is upper bounded by</a:t>
            </a:r>
          </a:p>
          <a:p>
            <a:pPr algn="just"/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Where, β is the amount of data sent by a party during the repair of a failed party.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465" y="992221"/>
            <a:ext cx="9805481" cy="1380406"/>
          </a:xfrm>
        </p:spPr>
        <p:txBody>
          <a:bodyPr/>
          <a:lstStyle/>
          <a:p>
            <a:r>
              <a:rPr lang="en-US" dirty="0" smtClean="0"/>
              <a:t>Hard problem. Still Open in general. (more later)</a:t>
            </a:r>
          </a:p>
          <a:p>
            <a:r>
              <a:rPr lang="en-US" dirty="0" smtClean="0"/>
              <a:t>Maybe the problem becomes more tractable if we add constraints on the repair </a:t>
            </a:r>
            <a:r>
              <a:rPr lang="en-US" dirty="0" err="1" smtClean="0"/>
              <a:t>bw</a:t>
            </a:r>
            <a:r>
              <a:rPr lang="en-US" dirty="0"/>
              <a:t>= </a:t>
            </a:r>
            <a:r>
              <a:rPr lang="en-US" dirty="0" smtClean="0"/>
              <a:t>β on each link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42" y="3042323"/>
            <a:ext cx="3606471" cy="789368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08229" y="4413361"/>
            <a:ext cx="9523712" cy="2931933"/>
            <a:chOff x="786229" y="2227282"/>
            <a:chExt cx="13353479" cy="4460156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3897268" y="4276657"/>
              <a:ext cx="2126374" cy="202737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0" name="Group 93"/>
            <p:cNvGrpSpPr/>
            <p:nvPr/>
          </p:nvGrpSpPr>
          <p:grpSpPr>
            <a:xfrm>
              <a:off x="3910294" y="3472444"/>
              <a:ext cx="2113348" cy="1651546"/>
              <a:chOff x="2212256" y="2867914"/>
              <a:chExt cx="1998365" cy="1530505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2212256" y="2867914"/>
                <a:ext cx="1998365" cy="45948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2212256" y="3327402"/>
                <a:ext cx="1998365" cy="107101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alphaModFix/>
            </a:blip>
            <a:srcRect r="55200"/>
            <a:stretch>
              <a:fillRect/>
            </a:stretch>
          </p:blipFill>
          <p:spPr>
            <a:xfrm>
              <a:off x="6076257" y="3070913"/>
              <a:ext cx="943385" cy="108866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766892" y="2633518"/>
              <a:ext cx="258895" cy="655465"/>
            </a:xfrm>
            <a:prstGeom prst="rect">
              <a:avLst/>
            </a:prstGeom>
            <a:noFill/>
          </p:spPr>
          <p:txBody>
            <a:bodyPr wrap="none" lIns="91429" tIns="45715" rIns="91429" bIns="45715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6230" y="2902079"/>
              <a:ext cx="1158765" cy="468184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r>
                <a:rPr lang="en-US" sz="1400" dirty="0">
                  <a:solidFill>
                    <a:srgbClr val="F2C665"/>
                  </a:solidFill>
                  <a:latin typeface="Helvetica Neue"/>
                  <a:cs typeface="Helvetica Neue"/>
                </a:rPr>
                <a:t>Party 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6230" y="3835305"/>
              <a:ext cx="1115848" cy="468184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r>
                <a:rPr lang="en-US" sz="1400" dirty="0">
                  <a:solidFill>
                    <a:srgbClr val="F2C665"/>
                  </a:solidFill>
                  <a:latin typeface="Helvetica Neue"/>
                  <a:cs typeface="Helvetica Neue"/>
                </a:rPr>
                <a:t>Party 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6229" y="4803139"/>
              <a:ext cx="1158765" cy="468184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r>
                <a:rPr lang="en-US" sz="1400" dirty="0">
                  <a:solidFill>
                    <a:srgbClr val="F2C665"/>
                  </a:solidFill>
                  <a:latin typeface="Helvetica Neue"/>
                  <a:cs typeface="Helvetica Neue"/>
                </a:rPr>
                <a:t>Party 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6229" y="5821435"/>
              <a:ext cx="1158765" cy="468184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r>
                <a:rPr lang="en-US" sz="1400" dirty="0">
                  <a:solidFill>
                    <a:srgbClr val="F2C665"/>
                  </a:solidFill>
                  <a:latin typeface="Helvetica Neue"/>
                  <a:cs typeface="Helvetica Neue"/>
                </a:rPr>
                <a:t>Party 4</a:t>
              </a:r>
            </a:p>
          </p:txBody>
        </p:sp>
        <p:pic>
          <p:nvPicPr>
            <p:cNvPr id="20" name="Picture 19" descr="party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733" y="4646320"/>
              <a:ext cx="554870" cy="769508"/>
            </a:xfrm>
            <a:prstGeom prst="rect">
              <a:avLst/>
            </a:prstGeom>
          </p:spPr>
        </p:pic>
        <p:pic>
          <p:nvPicPr>
            <p:cNvPr id="21" name="Picture 20" descr="party2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733" y="3635036"/>
              <a:ext cx="576827" cy="789962"/>
            </a:xfrm>
            <a:prstGeom prst="rect">
              <a:avLst/>
            </a:prstGeom>
          </p:spPr>
        </p:pic>
        <p:pic>
          <p:nvPicPr>
            <p:cNvPr id="22" name="Picture 21" descr="party4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733" y="5582738"/>
              <a:ext cx="546830" cy="76084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alphaModFix/>
            </a:blip>
            <a:srcRect r="55200"/>
            <a:stretch>
              <a:fillRect/>
            </a:stretch>
          </p:blipFill>
          <p:spPr>
            <a:xfrm>
              <a:off x="1835676" y="2759963"/>
              <a:ext cx="583500" cy="69322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650812" y="2227282"/>
              <a:ext cx="1222271" cy="583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FF0000"/>
                  </a:solidFill>
                </a:rPr>
                <a:t>failure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01031" y="5679246"/>
              <a:ext cx="2672707" cy="1008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(</a:t>
              </a:r>
              <a:r>
                <a:rPr lang="en-US" sz="1800" dirty="0" err="1"/>
                <a:t>n,k</a:t>
              </a:r>
              <a:r>
                <a:rPr lang="en-US" sz="1800" dirty="0"/>
                <a:t>)= (4,2) secret sharing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90165" y="2887073"/>
              <a:ext cx="5049543" cy="2200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659" indent="-342659">
                <a:buFont typeface="Arial"/>
                <a:buChar char="•"/>
              </a:pPr>
              <a:r>
                <a:rPr lang="en-US" dirty="0" smtClean="0"/>
                <a:t>β =1/3 secret size </a:t>
              </a:r>
              <a:endParaRPr lang="en-US" dirty="0"/>
            </a:p>
            <a:p>
              <a:pPr marL="342659" indent="-342659">
                <a:buFont typeface="Arial"/>
                <a:buChar char="•"/>
              </a:pPr>
              <a:r>
                <a:rPr lang="en-US" dirty="0" smtClean="0"/>
                <a:t>Previous scheme achieves secrecy capacity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44910" y="2810641"/>
              <a:ext cx="265929" cy="665629"/>
            </a:xfrm>
            <a:prstGeom prst="rect">
              <a:avLst/>
            </a:prstGeom>
            <a:solidFill>
              <a:srgbClr val="3366FF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88124" y="2810641"/>
              <a:ext cx="265929" cy="665629"/>
            </a:xfrm>
            <a:prstGeom prst="rect">
              <a:avLst/>
            </a:prstGeom>
            <a:solidFill>
              <a:srgbClr val="008000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2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31339" y="2810641"/>
              <a:ext cx="265929" cy="665629"/>
            </a:xfrm>
            <a:prstGeom prst="rect">
              <a:avLst/>
            </a:prstGeom>
            <a:solidFill>
              <a:srgbClr val="FF6600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44910" y="3743616"/>
              <a:ext cx="265929" cy="665629"/>
            </a:xfrm>
            <a:prstGeom prst="rect">
              <a:avLst/>
            </a:prstGeom>
            <a:solidFill>
              <a:srgbClr val="3366FF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88124" y="3743616"/>
              <a:ext cx="265929" cy="665629"/>
            </a:xfrm>
            <a:prstGeom prst="rect">
              <a:avLst/>
            </a:prstGeom>
            <a:solidFill>
              <a:srgbClr val="542D90">
                <a:lumMod val="75000"/>
              </a:srgbClr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4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631339" y="3743616"/>
              <a:ext cx="265929" cy="665629"/>
            </a:xfrm>
            <a:prstGeom prst="rect">
              <a:avLst/>
            </a:prstGeom>
            <a:solidFill>
              <a:srgbClr val="FEC60B">
                <a:lumMod val="75000"/>
              </a:srgbClr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44910" y="4694019"/>
              <a:ext cx="265929" cy="665629"/>
            </a:xfrm>
            <a:prstGeom prst="rect">
              <a:avLst/>
            </a:prstGeom>
            <a:solidFill>
              <a:srgbClr val="008000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188124" y="4694019"/>
              <a:ext cx="265929" cy="665629"/>
            </a:xfrm>
            <a:prstGeom prst="rect">
              <a:avLst/>
            </a:prstGeom>
            <a:solidFill>
              <a:srgbClr val="542D90">
                <a:lumMod val="75000"/>
              </a:srgbClr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4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31339" y="4694019"/>
              <a:ext cx="265929" cy="665629"/>
            </a:xfrm>
            <a:prstGeom prst="rect">
              <a:avLst/>
            </a:prstGeom>
            <a:solidFill>
              <a:srgbClr val="AAB5C2">
                <a:lumMod val="50000"/>
              </a:srgbClr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6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55487" y="5638404"/>
              <a:ext cx="265929" cy="665629"/>
            </a:xfrm>
            <a:prstGeom prst="rect">
              <a:avLst/>
            </a:prstGeom>
            <a:solidFill>
              <a:srgbClr val="FF6600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3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98702" y="5638404"/>
              <a:ext cx="265929" cy="665629"/>
            </a:xfrm>
            <a:prstGeom prst="rect">
              <a:avLst/>
            </a:prstGeom>
            <a:solidFill>
              <a:srgbClr val="FEC60B">
                <a:lumMod val="75000"/>
              </a:srgbClr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5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41916" y="5638404"/>
              <a:ext cx="265929" cy="665629"/>
            </a:xfrm>
            <a:prstGeom prst="rect">
              <a:avLst/>
            </a:prstGeom>
            <a:solidFill>
              <a:srgbClr val="AAB5C2">
                <a:lumMod val="50000"/>
              </a:srgbClr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6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43809" y="2989231"/>
              <a:ext cx="265929" cy="665629"/>
            </a:xfrm>
            <a:prstGeom prst="rect">
              <a:avLst/>
            </a:prstGeom>
            <a:solidFill>
              <a:srgbClr val="3366FF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43809" y="3878587"/>
              <a:ext cx="265929" cy="665629"/>
            </a:xfrm>
            <a:prstGeom prst="rect">
              <a:avLst/>
            </a:prstGeom>
            <a:solidFill>
              <a:srgbClr val="008000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2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743809" y="4701596"/>
              <a:ext cx="265929" cy="665629"/>
            </a:xfrm>
            <a:prstGeom prst="rect">
              <a:avLst/>
            </a:prstGeom>
            <a:solidFill>
              <a:srgbClr val="FF6600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3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121381" y="3302221"/>
              <a:ext cx="265929" cy="665629"/>
            </a:xfrm>
            <a:prstGeom prst="rect">
              <a:avLst/>
            </a:prstGeom>
            <a:solidFill>
              <a:srgbClr val="3366FF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1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64595" y="3302221"/>
              <a:ext cx="265929" cy="665629"/>
            </a:xfrm>
            <a:prstGeom prst="rect">
              <a:avLst/>
            </a:prstGeom>
            <a:solidFill>
              <a:srgbClr val="008000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007809" y="3302221"/>
              <a:ext cx="265929" cy="665629"/>
            </a:xfrm>
            <a:prstGeom prst="rect">
              <a:avLst/>
            </a:prstGeom>
            <a:solidFill>
              <a:srgbClr val="FF6600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3</a:t>
              </a:r>
            </a:p>
          </p:txBody>
        </p:sp>
        <p:pic>
          <p:nvPicPr>
            <p:cNvPr id="45" name="Picture 44"/>
            <p:cNvPicPr>
              <a:picLocks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422023" y="2652232"/>
              <a:ext cx="1535684" cy="88306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764840" y="5847699"/>
            <a:ext cx="346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β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761331" y="5183161"/>
            <a:ext cx="346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β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764840" y="6477023"/>
            <a:ext cx="346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51417"/>
      </p:ext>
    </p:extLst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6-02-13 at 12.43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650"/>
            <a:ext cx="6705954" cy="4373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65" y="992221"/>
            <a:ext cx="9805481" cy="1832231"/>
          </a:xfrm>
        </p:spPr>
        <p:txBody>
          <a:bodyPr/>
          <a:lstStyle/>
          <a:p>
            <a:pPr algn="just"/>
            <a:r>
              <a:rPr lang="en-US" dirty="0" smtClean="0"/>
              <a:t>Functional instead of exact repair</a:t>
            </a:r>
          </a:p>
          <a:p>
            <a:pPr algn="just"/>
            <a:r>
              <a:rPr lang="en-US" dirty="0" err="1"/>
              <a:t>F</a:t>
            </a:r>
            <a:r>
              <a:rPr lang="en-US" dirty="0" err="1" smtClean="0"/>
              <a:t>lowgraph</a:t>
            </a:r>
            <a:r>
              <a:rPr lang="en-US" dirty="0" smtClean="0"/>
              <a:t> representation (Multicast)</a:t>
            </a:r>
          </a:p>
          <a:p>
            <a:pPr algn="just"/>
            <a:r>
              <a:rPr lang="en-US" dirty="0" smtClean="0"/>
              <a:t>Securing minimum cuts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l="4320" t="10787" r="5760" b="8090"/>
          <a:stretch>
            <a:fillRect/>
          </a:stretch>
        </p:blipFill>
        <p:spPr>
          <a:xfrm>
            <a:off x="4938639" y="6466175"/>
            <a:ext cx="1358972" cy="783248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4320" t="10787" r="5760" b="8090"/>
          <a:stretch>
            <a:fillRect/>
          </a:stretch>
        </p:blipFill>
        <p:spPr>
          <a:xfrm>
            <a:off x="6832954" y="6475379"/>
            <a:ext cx="1358972" cy="783248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 l="4320" t="10787" r="5760" b="8090"/>
          <a:stretch>
            <a:fillRect/>
          </a:stretch>
        </p:blipFill>
        <p:spPr>
          <a:xfrm>
            <a:off x="8191926" y="5391427"/>
            <a:ext cx="1358972" cy="783248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rcRect l="4320" t="10787" r="5760" b="8090"/>
          <a:stretch>
            <a:fillRect/>
          </a:stretch>
        </p:blipFill>
        <p:spPr>
          <a:xfrm>
            <a:off x="8191926" y="4051168"/>
            <a:ext cx="1358972" cy="783248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8" name="TextBox 17"/>
          <p:cNvSpPr txBox="1"/>
          <p:nvPr/>
        </p:nvSpPr>
        <p:spPr>
          <a:xfrm>
            <a:off x="8369037" y="4850444"/>
            <a:ext cx="1181861" cy="372949"/>
          </a:xfrm>
          <a:prstGeom prst="rect">
            <a:avLst/>
          </a:prstGeom>
          <a:noFill/>
        </p:spPr>
        <p:txBody>
          <a:bodyPr wrap="square" lIns="91368" tIns="45682" rIns="91368" bIns="45682" rtlCol="0">
            <a:spAutoFit/>
          </a:bodyPr>
          <a:lstStyle/>
          <a:p>
            <a:r>
              <a:rPr lang="en-US" sz="1800" dirty="0" smtClean="0">
                <a:solidFill>
                  <a:srgbClr val="1FC100"/>
                </a:solidFill>
                <a:latin typeface="Comic Sans MS"/>
                <a:cs typeface="Comic Sans MS"/>
              </a:rPr>
              <a:t>User 1</a:t>
            </a:r>
            <a:endParaRPr lang="en-US" sz="1800" dirty="0">
              <a:solidFill>
                <a:srgbClr val="1FC1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9037" y="6191870"/>
            <a:ext cx="1181861" cy="372949"/>
          </a:xfrm>
          <a:prstGeom prst="rect">
            <a:avLst/>
          </a:prstGeom>
          <a:noFill/>
        </p:spPr>
        <p:txBody>
          <a:bodyPr wrap="square" lIns="91368" tIns="45682" rIns="91368" bIns="45682" rtlCol="0">
            <a:spAutoFit/>
          </a:bodyPr>
          <a:lstStyle/>
          <a:p>
            <a:r>
              <a:rPr lang="en-US" sz="1800" dirty="0" smtClean="0">
                <a:solidFill>
                  <a:srgbClr val="1FC100"/>
                </a:solidFill>
                <a:latin typeface="Comic Sans MS"/>
                <a:cs typeface="Comic Sans MS"/>
              </a:rPr>
              <a:t>User 2</a:t>
            </a:r>
            <a:endParaRPr lang="en-US" sz="1800" dirty="0">
              <a:solidFill>
                <a:srgbClr val="1FC100"/>
              </a:solidFill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76042" y="7274655"/>
            <a:ext cx="1181861" cy="372949"/>
          </a:xfrm>
          <a:prstGeom prst="rect">
            <a:avLst/>
          </a:prstGeom>
          <a:noFill/>
        </p:spPr>
        <p:txBody>
          <a:bodyPr wrap="square" lIns="91368" tIns="45682" rIns="91368" bIns="45682" rtlCol="0">
            <a:spAutoFit/>
          </a:bodyPr>
          <a:lstStyle/>
          <a:p>
            <a:r>
              <a:rPr lang="en-US" sz="1800" dirty="0" smtClean="0">
                <a:solidFill>
                  <a:srgbClr val="1FC100"/>
                </a:solidFill>
                <a:latin typeface="Comic Sans MS"/>
                <a:cs typeface="Comic Sans MS"/>
              </a:rPr>
              <a:t>User 3</a:t>
            </a:r>
            <a:endParaRPr lang="en-US" sz="1800" dirty="0">
              <a:solidFill>
                <a:srgbClr val="1FC100"/>
              </a:solidFill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701" y="7274655"/>
            <a:ext cx="1181861" cy="372949"/>
          </a:xfrm>
          <a:prstGeom prst="rect">
            <a:avLst/>
          </a:prstGeom>
          <a:noFill/>
        </p:spPr>
        <p:txBody>
          <a:bodyPr wrap="square" lIns="91368" tIns="45682" rIns="91368" bIns="45682" rtlCol="0">
            <a:spAutoFit/>
          </a:bodyPr>
          <a:lstStyle/>
          <a:p>
            <a:r>
              <a:rPr lang="en-US" sz="1800" dirty="0" smtClean="0">
                <a:solidFill>
                  <a:srgbClr val="1FC100"/>
                </a:solidFill>
                <a:latin typeface="Comic Sans MS"/>
                <a:cs typeface="Comic Sans MS"/>
              </a:rPr>
              <a:t>User 4</a:t>
            </a:r>
            <a:endParaRPr lang="en-US" sz="1800" dirty="0">
              <a:solidFill>
                <a:srgbClr val="1FC100"/>
              </a:solidFill>
              <a:latin typeface="Comic Sans MS"/>
              <a:cs typeface="Comic Sans M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587067" y="3253596"/>
            <a:ext cx="1570836" cy="94807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81411" y="4201668"/>
            <a:ext cx="4331326" cy="56119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418840" y="3577132"/>
            <a:ext cx="1739063" cy="196614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258106" y="3577132"/>
            <a:ext cx="789480" cy="288904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81411" y="5223393"/>
            <a:ext cx="4331326" cy="62398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899054" y="6466175"/>
            <a:ext cx="293390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81411" y="4362661"/>
            <a:ext cx="1487520" cy="211271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681411" y="6564819"/>
            <a:ext cx="1257228" cy="2127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13" y="6068356"/>
            <a:ext cx="254000" cy="139700"/>
          </a:xfrm>
          <a:prstGeom prst="rect">
            <a:avLst/>
          </a:prstGeom>
        </p:spPr>
      </p:pic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13" y="4222961"/>
            <a:ext cx="254000" cy="139700"/>
          </a:xfrm>
          <a:prstGeom prst="rect">
            <a:avLst/>
          </a:prstGeom>
        </p:spPr>
      </p:pic>
      <p:pic>
        <p:nvPicPr>
          <p:cNvPr id="58" name="Picture 5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13" y="5156753"/>
            <a:ext cx="254000" cy="139700"/>
          </a:xfrm>
          <a:prstGeom prst="rect">
            <a:avLst/>
          </a:prstGeom>
        </p:spPr>
      </p:pic>
      <p:pic>
        <p:nvPicPr>
          <p:cNvPr id="59" name="Picture 5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81" y="6637861"/>
            <a:ext cx="254000" cy="139700"/>
          </a:xfrm>
          <a:prstGeom prst="rect">
            <a:avLst/>
          </a:prstGeom>
        </p:spPr>
      </p:pic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01" y="5725565"/>
            <a:ext cx="254000" cy="1397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86" y="4015392"/>
            <a:ext cx="254000" cy="1397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86" y="3437432"/>
            <a:ext cx="254000" cy="139700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54" y="4873949"/>
            <a:ext cx="254000" cy="139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73" y="6974644"/>
            <a:ext cx="2070076" cy="3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56169"/>
      </p:ext>
    </p:extLst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65" y="942091"/>
            <a:ext cx="9805481" cy="800686"/>
          </a:xfrm>
        </p:spPr>
        <p:txBody>
          <a:bodyPr/>
          <a:lstStyle/>
          <a:p>
            <a:pPr algn="just"/>
            <a:r>
              <a:rPr lang="en-US" dirty="0" smtClean="0"/>
              <a:t>For d=n-1: 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044924" y="2194488"/>
            <a:ext cx="17453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44917" y="1722042"/>
            <a:ext cx="1654671" cy="407839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1</a:t>
            </a:r>
            <a:r>
              <a:rPr lang="en-US" sz="2000" dirty="0"/>
              <a:t>, k</a:t>
            </a:r>
            <a:r>
              <a:rPr lang="en-US" sz="2000" baseline="-25000" dirty="0"/>
              <a:t>2</a:t>
            </a:r>
            <a:r>
              <a:rPr lang="en-US" sz="2000" dirty="0"/>
              <a:t>, …, k</a:t>
            </a:r>
            <a:r>
              <a:rPr lang="en-US" sz="2000" baseline="-25000" dirty="0"/>
              <a:t>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04055" y="2194488"/>
            <a:ext cx="1775628" cy="407839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, s</a:t>
            </a:r>
            <a:r>
              <a:rPr lang="en-US" sz="2000" baseline="-25000" dirty="0"/>
              <a:t>2</a:t>
            </a:r>
            <a:r>
              <a:rPr lang="en-US" sz="2000" dirty="0"/>
              <a:t>, .. , s</a:t>
            </a:r>
            <a:r>
              <a:rPr lang="en-US" sz="2000" baseline="-25000" dirty="0"/>
              <a:t>M-R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798311" y="1722042"/>
            <a:ext cx="2756445" cy="872556"/>
          </a:xfrm>
          <a:prstGeom prst="roundRect">
            <a:avLst/>
          </a:prstGeom>
          <a:solidFill>
            <a:srgbClr val="3366FF">
              <a:alpha val="48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2000" dirty="0"/>
              <a:t>(</a:t>
            </a:r>
            <a:r>
              <a:rPr lang="en-US" sz="2000" dirty="0" err="1"/>
              <a:t>θ,M</a:t>
            </a:r>
            <a:r>
              <a:rPr lang="en-US" sz="2000" dirty="0"/>
              <a:t>) classical secret sharing, l=R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136359" y="1828854"/>
            <a:ext cx="251460" cy="616845"/>
          </a:xfrm>
          <a:prstGeom prst="rect">
            <a:avLst/>
          </a:prstGeom>
          <a:solidFill>
            <a:srgbClr val="3366FF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555459" y="1828854"/>
            <a:ext cx="251460" cy="616845"/>
          </a:xfrm>
          <a:prstGeom prst="rect">
            <a:avLst/>
          </a:prstGeom>
          <a:solidFill>
            <a:srgbClr val="008000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74559" y="1828854"/>
            <a:ext cx="251460" cy="616845"/>
          </a:xfrm>
          <a:prstGeom prst="rect">
            <a:avLst/>
          </a:prstGeom>
          <a:solidFill>
            <a:srgbClr val="FF6600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3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404314" y="1828854"/>
            <a:ext cx="251460" cy="616845"/>
          </a:xfrm>
          <a:prstGeom prst="rect">
            <a:avLst/>
          </a:prstGeom>
          <a:solidFill>
            <a:srgbClr val="542D90">
              <a:lumMod val="75000"/>
            </a:srgbClr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4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838535" y="1828854"/>
            <a:ext cx="251460" cy="616845"/>
          </a:xfrm>
          <a:prstGeom prst="rect">
            <a:avLst/>
          </a:prstGeom>
          <a:solidFill>
            <a:srgbClr val="FEC60B">
              <a:lumMod val="75000"/>
            </a:srgbClr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618469" y="1828854"/>
            <a:ext cx="251460" cy="616845"/>
          </a:xfrm>
          <a:prstGeom prst="rect">
            <a:avLst/>
          </a:prstGeom>
          <a:solidFill>
            <a:srgbClr val="AAB5C2">
              <a:lumMod val="50000"/>
            </a:srgbClr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>
                <a:solidFill>
                  <a:prstClr val="white"/>
                </a:solidFill>
                <a:latin typeface="Corbel"/>
                <a:ea typeface="+mn-ea"/>
              </a:rPr>
              <a:t>θ</a:t>
            </a:r>
            <a:endParaRPr lang="en-US" sz="2000" kern="0" dirty="0">
              <a:solidFill>
                <a:prstClr val="white"/>
              </a:solidFill>
              <a:latin typeface="Corbel"/>
              <a:ea typeface="+mn-ea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5548967" y="2165476"/>
            <a:ext cx="4915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313125" y="4323650"/>
            <a:ext cx="184521" cy="430810"/>
          </a:xfrm>
          <a:prstGeom prst="rect">
            <a:avLst/>
          </a:prstGeom>
          <a:noFill/>
        </p:spPr>
        <p:txBody>
          <a:bodyPr wrap="none" lIns="91368" tIns="45682" rIns="91368" bIns="45682" rtlCol="0">
            <a:spAutoFit/>
          </a:bodyPr>
          <a:lstStyle/>
          <a:p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332465" y="4533067"/>
            <a:ext cx="1158765" cy="407830"/>
          </a:xfrm>
          <a:prstGeom prst="rect">
            <a:avLst/>
          </a:prstGeom>
          <a:noFill/>
        </p:spPr>
        <p:txBody>
          <a:bodyPr wrap="square" lIns="91368" tIns="45682" rIns="91368" bIns="45682" rtlCol="0">
            <a:spAutoFit/>
          </a:bodyPr>
          <a:lstStyle/>
          <a:p>
            <a:r>
              <a:rPr lang="en-US" sz="2000" dirty="0">
                <a:solidFill>
                  <a:srgbClr val="F2C665"/>
                </a:solidFill>
                <a:latin typeface="Helvetica Neue"/>
                <a:cs typeface="Helvetica Neue"/>
              </a:rPr>
              <a:t>Party 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2465" y="5260790"/>
            <a:ext cx="1115848" cy="407830"/>
          </a:xfrm>
          <a:prstGeom prst="rect">
            <a:avLst/>
          </a:prstGeom>
          <a:noFill/>
        </p:spPr>
        <p:txBody>
          <a:bodyPr wrap="square" lIns="91368" tIns="45682" rIns="91368" bIns="45682" rtlCol="0">
            <a:spAutoFit/>
          </a:bodyPr>
          <a:lstStyle/>
          <a:p>
            <a:r>
              <a:rPr lang="en-US" sz="2000" dirty="0">
                <a:solidFill>
                  <a:srgbClr val="F2C665"/>
                </a:solidFill>
                <a:latin typeface="Helvetica Neue"/>
                <a:cs typeface="Helvetica Neue"/>
              </a:rPr>
              <a:t>Party 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32464" y="6015495"/>
            <a:ext cx="1158765" cy="407830"/>
          </a:xfrm>
          <a:prstGeom prst="rect">
            <a:avLst/>
          </a:prstGeom>
          <a:noFill/>
        </p:spPr>
        <p:txBody>
          <a:bodyPr wrap="square" lIns="91368" tIns="45682" rIns="91368" bIns="45682" rtlCol="0">
            <a:spAutoFit/>
          </a:bodyPr>
          <a:lstStyle/>
          <a:p>
            <a:r>
              <a:rPr lang="en-US" sz="2000" dirty="0">
                <a:solidFill>
                  <a:srgbClr val="F2C665"/>
                </a:solidFill>
                <a:latin typeface="Helvetica Neue"/>
                <a:cs typeface="Helvetica Neue"/>
              </a:rPr>
              <a:t>Party 3</a:t>
            </a:r>
          </a:p>
        </p:txBody>
      </p:sp>
      <p:pic>
        <p:nvPicPr>
          <p:cNvPr id="84" name="Picture 83" descr="part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62" y="5893215"/>
            <a:ext cx="554870" cy="600055"/>
          </a:xfrm>
          <a:prstGeom prst="rect">
            <a:avLst/>
          </a:prstGeom>
        </p:spPr>
      </p:pic>
      <p:pic>
        <p:nvPicPr>
          <p:cNvPr id="85" name="Picture 84" descr="party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65" y="5104620"/>
            <a:ext cx="576827" cy="61600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>
            <a:alphaModFix/>
          </a:blip>
          <a:srcRect r="55200"/>
          <a:stretch>
            <a:fillRect/>
          </a:stretch>
        </p:blipFill>
        <p:spPr>
          <a:xfrm>
            <a:off x="1381910" y="4422252"/>
            <a:ext cx="583501" cy="540572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2291144" y="4461765"/>
            <a:ext cx="877154" cy="519051"/>
          </a:xfrm>
          <a:prstGeom prst="rect">
            <a:avLst/>
          </a:prstGeom>
          <a:solidFill>
            <a:srgbClr val="3366FF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291144" y="5189290"/>
            <a:ext cx="877154" cy="519051"/>
          </a:xfrm>
          <a:prstGeom prst="rect">
            <a:avLst/>
          </a:prstGeom>
          <a:solidFill>
            <a:srgbClr val="3366FF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1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291144" y="5930405"/>
            <a:ext cx="877154" cy="519051"/>
          </a:xfrm>
          <a:prstGeom prst="rect">
            <a:avLst/>
          </a:prstGeom>
          <a:solidFill>
            <a:srgbClr val="008000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32458" y="7353154"/>
            <a:ext cx="1154839" cy="406850"/>
          </a:xfrm>
          <a:prstGeom prst="rect">
            <a:avLst/>
          </a:prstGeom>
          <a:noFill/>
        </p:spPr>
        <p:txBody>
          <a:bodyPr wrap="square" lIns="91368" tIns="45682" rIns="91368" bIns="45682" rtlCol="0">
            <a:spAutoFit/>
          </a:bodyPr>
          <a:lstStyle/>
          <a:p>
            <a:r>
              <a:rPr lang="en-US" sz="2000" dirty="0">
                <a:solidFill>
                  <a:srgbClr val="F2C665"/>
                </a:solidFill>
                <a:latin typeface="Helvetica Neue"/>
                <a:cs typeface="Helvetica Neue"/>
              </a:rPr>
              <a:t>Party n</a:t>
            </a:r>
          </a:p>
        </p:txBody>
      </p:sp>
      <p:pic>
        <p:nvPicPr>
          <p:cNvPr id="86" name="Picture 85" descr="party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23" y="7151922"/>
            <a:ext cx="544977" cy="641424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2295049" y="7198858"/>
            <a:ext cx="874182" cy="561153"/>
          </a:xfrm>
          <a:prstGeom prst="rect">
            <a:avLst/>
          </a:prstGeom>
          <a:solidFill>
            <a:srgbClr val="FF6600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d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3256176" y="4478511"/>
            <a:ext cx="877154" cy="3298239"/>
            <a:chOff x="3217615" y="3844403"/>
            <a:chExt cx="877154" cy="3298239"/>
          </a:xfrm>
        </p:grpSpPr>
        <p:sp>
          <p:nvSpPr>
            <p:cNvPr id="93" name="Rectangle 92"/>
            <p:cNvSpPr/>
            <p:nvPr/>
          </p:nvSpPr>
          <p:spPr>
            <a:xfrm>
              <a:off x="3217615" y="3844403"/>
              <a:ext cx="877154" cy="519051"/>
            </a:xfrm>
            <a:prstGeom prst="rect">
              <a:avLst/>
            </a:prstGeom>
            <a:solidFill>
              <a:srgbClr val="008000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2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217615" y="4571928"/>
              <a:ext cx="877154" cy="519051"/>
            </a:xfrm>
            <a:prstGeom prst="rect">
              <a:avLst/>
            </a:prstGeom>
            <a:solidFill>
              <a:srgbClr val="542D90">
                <a:lumMod val="75000"/>
              </a:srgbClr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d+1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217615" y="5313043"/>
              <a:ext cx="877154" cy="519051"/>
            </a:xfrm>
            <a:prstGeom prst="rect">
              <a:avLst/>
            </a:prstGeom>
            <a:solidFill>
              <a:srgbClr val="542D90">
                <a:lumMod val="75000"/>
              </a:srgbClr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d+1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220018" y="6581489"/>
              <a:ext cx="874182" cy="561153"/>
            </a:xfrm>
            <a:prstGeom prst="rect">
              <a:avLst/>
            </a:prstGeom>
            <a:solidFill>
              <a:srgbClr val="FEC60B">
                <a:lumMod val="75000"/>
              </a:srgbClr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M-1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491034" y="4476890"/>
            <a:ext cx="877154" cy="3298239"/>
            <a:chOff x="4658746" y="3844403"/>
            <a:chExt cx="877154" cy="3298239"/>
          </a:xfrm>
        </p:grpSpPr>
        <p:sp>
          <p:nvSpPr>
            <p:cNvPr id="94" name="Rectangle 93"/>
            <p:cNvSpPr/>
            <p:nvPr/>
          </p:nvSpPr>
          <p:spPr>
            <a:xfrm>
              <a:off x="4658746" y="3844403"/>
              <a:ext cx="877154" cy="519051"/>
            </a:xfrm>
            <a:prstGeom prst="rect">
              <a:avLst/>
            </a:prstGeom>
            <a:solidFill>
              <a:srgbClr val="FF6600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d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658746" y="4571928"/>
              <a:ext cx="877154" cy="519051"/>
            </a:xfrm>
            <a:prstGeom prst="rect">
              <a:avLst/>
            </a:prstGeom>
            <a:solidFill>
              <a:srgbClr val="FEC60B">
                <a:lumMod val="75000"/>
              </a:srgbClr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M-1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658746" y="5313043"/>
              <a:ext cx="877154" cy="519051"/>
            </a:xfrm>
            <a:prstGeom prst="rect">
              <a:avLst/>
            </a:prstGeom>
            <a:solidFill>
              <a:srgbClr val="AF0E0E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M-3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659647" y="6581489"/>
              <a:ext cx="874182" cy="561153"/>
            </a:xfrm>
            <a:prstGeom prst="rect">
              <a:avLst/>
            </a:prstGeom>
            <a:solidFill>
              <a:srgbClr val="AAB5C2">
                <a:lumMod val="50000"/>
              </a:srgbClr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 err="1">
                  <a:solidFill>
                    <a:prstClr val="white"/>
                  </a:solidFill>
                  <a:latin typeface="Corbel"/>
                  <a:ea typeface="+mn-ea"/>
                </a:rPr>
                <a:t>θ</a:t>
              </a:r>
              <a:endParaRPr lang="en-US" sz="2000" kern="0" dirty="0">
                <a:solidFill>
                  <a:prstClr val="white"/>
                </a:solidFill>
                <a:latin typeface="Corbel"/>
                <a:ea typeface="+mn-ea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8133926" y="1918577"/>
            <a:ext cx="464419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12" name="Picture 1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26" y="849097"/>
            <a:ext cx="5653809" cy="817283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4048033" y="7255883"/>
            <a:ext cx="464419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4064586" y="5208523"/>
            <a:ext cx="464419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4064332" y="4478508"/>
            <a:ext cx="464419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 rot="5400000">
            <a:off x="642762" y="6721628"/>
            <a:ext cx="478492" cy="429700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>
                <a:solidFill>
                  <a:srgbClr val="FFC45D"/>
                </a:solidFill>
              </a:rPr>
              <a:t>…</a:t>
            </a:r>
            <a:endParaRPr lang="en-US" dirty="0">
              <a:solidFill>
                <a:srgbClr val="FFC45D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079452" y="5968754"/>
            <a:ext cx="464419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 rot="5400000">
            <a:off x="4665815" y="6698174"/>
            <a:ext cx="478492" cy="429700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>
                <a:solidFill>
                  <a:srgbClr val="FFC45D"/>
                </a:solidFill>
              </a:rPr>
              <a:t>…</a:t>
            </a:r>
            <a:endParaRPr lang="en-US" dirty="0">
              <a:solidFill>
                <a:srgbClr val="FFC45D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 rot="5400000">
            <a:off x="3461415" y="6676275"/>
            <a:ext cx="478492" cy="429700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>
                <a:solidFill>
                  <a:srgbClr val="FFC45D"/>
                </a:solidFill>
              </a:rPr>
              <a:t>…</a:t>
            </a:r>
            <a:endParaRPr lang="en-US" dirty="0">
              <a:solidFill>
                <a:srgbClr val="FFC45D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 rot="5400000">
            <a:off x="2478144" y="6640631"/>
            <a:ext cx="478492" cy="429700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>
                <a:solidFill>
                  <a:srgbClr val="FFC45D"/>
                </a:solidFill>
              </a:rPr>
              <a:t>…</a:t>
            </a:r>
            <a:endParaRPr lang="en-US" dirty="0">
              <a:solidFill>
                <a:srgbClr val="FFC45D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463981" y="5712506"/>
            <a:ext cx="4550124" cy="646266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pPr marL="342659" indent="-342659">
              <a:buFont typeface="Arial"/>
              <a:buChar char="•"/>
            </a:pPr>
            <a:r>
              <a:rPr lang="en-US" sz="1800" dirty="0" smtClean="0"/>
              <a:t>For any d, secure MBR Product-Matrix can be used [</a:t>
            </a:r>
            <a:r>
              <a:rPr lang="en-US" sz="1800" dirty="0" err="1" smtClean="0"/>
              <a:t>Rashmi</a:t>
            </a:r>
            <a:r>
              <a:rPr lang="en-US" sz="1800" dirty="0" smtClean="0"/>
              <a:t>, Shah Kumar ‘11]</a:t>
            </a:r>
            <a:endParaRPr lang="en-US" sz="1800" dirty="0"/>
          </a:p>
        </p:txBody>
      </p:sp>
      <p:sp>
        <p:nvSpPr>
          <p:cNvPr id="51" name="Rounded Rectangle 50"/>
          <p:cNvSpPr/>
          <p:nvPr/>
        </p:nvSpPr>
        <p:spPr>
          <a:xfrm>
            <a:off x="126465" y="2723787"/>
            <a:ext cx="9931935" cy="1599863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pPr algn="just"/>
            <a:r>
              <a:rPr lang="en-US" sz="2400" u="sng" dirty="0" smtClean="0">
                <a:solidFill>
                  <a:srgbClr val="660066"/>
                </a:solidFill>
                <a:latin typeface="Arial" charset="0"/>
                <a:ea typeface="宋体" pitchFamily="2" charset="-122"/>
              </a:rPr>
              <a:t>Theorem:</a:t>
            </a:r>
            <a:r>
              <a:rPr lang="en-US" sz="1800" dirty="0" smtClean="0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[</a:t>
            </a:r>
            <a:r>
              <a:rPr lang="en-US" sz="2000" dirty="0" err="1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Pawar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R., </a:t>
            </a:r>
            <a:r>
              <a:rPr lang="en-US" sz="2000" dirty="0" err="1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Ramchandran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 ‘</a:t>
            </a:r>
            <a:r>
              <a:rPr lang="en-US" sz="2000" dirty="0" smtClean="0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10]  Suppose β≤1/d,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secrecy capacity of a decentralized (</a:t>
            </a: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n,k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) secret sharing with repair degree d and l colluding parties is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given by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90" y="3479579"/>
            <a:ext cx="2452715" cy="8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40794"/>
      </p:ext>
    </p:extLst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92" grpId="0" animBg="1"/>
      <p:bldP spid="95" grpId="0" animBg="1"/>
      <p:bldP spid="98" grpId="0" animBg="1"/>
      <p:bldP spid="83" grpId="0"/>
      <p:bldP spid="101" grpId="0" animBg="1"/>
      <p:bldP spid="117" grpId="0"/>
      <p:bldP spid="118" grpId="0"/>
      <p:bldP spid="119" grpId="0"/>
      <p:bldP spid="120" grpId="0"/>
      <p:bldP spid="123" grpId="0"/>
      <p:bldP spid="124" grpId="0"/>
      <p:bldP spid="125" grpId="0"/>
      <p:bldP spid="126" grpId="0"/>
      <p:bldP spid="127" grpId="0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5"/>
            <a:ext cx="10058400" cy="870034"/>
          </a:xfrm>
          <a:prstGeom prst="rect">
            <a:avLst/>
          </a:prstGeom>
          <a:solidFill>
            <a:srgbClr val="008000"/>
          </a:solidFill>
        </p:spPr>
        <p:txBody>
          <a:bodyPr vert="horz" lIns="101799" tIns="50900" rIns="101799" bIns="5090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4000" dirty="0">
                <a:solidFill>
                  <a:srgbClr val="FFFFFF"/>
                </a:solidFill>
                <a:latin typeface="Verdana"/>
                <a:ea typeface="宋体"/>
                <a:cs typeface="Verdana"/>
              </a:rPr>
              <a:t>Product-Matrix Codes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897615"/>
              </p:ext>
            </p:extLst>
          </p:nvPr>
        </p:nvGraphicFramePr>
        <p:xfrm>
          <a:off x="1640240" y="1540467"/>
          <a:ext cx="1740574" cy="1127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068"/>
                <a:gridCol w="408828"/>
                <a:gridCol w="377887"/>
                <a:gridCol w="400791"/>
              </a:tblGrid>
              <a:tr h="375809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=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 marL="100584" marR="100584" marT="51816" marB="51816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sz="1600" b="0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6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0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sz="1600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6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0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sz="1600" b="0" baseline="-25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6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EFF"/>
                    </a:solidFill>
                  </a:tcPr>
                </a:tc>
              </a:tr>
              <a:tr h="375809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6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0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6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0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6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EFF"/>
                    </a:solidFill>
                  </a:tcPr>
                </a:tc>
              </a:tr>
              <a:tr h="375809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6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6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3827220" y="3196125"/>
            <a:ext cx="4589218" cy="473117"/>
            <a:chOff x="46694" y="5918572"/>
            <a:chExt cx="4172016" cy="41745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601" y="5918572"/>
              <a:ext cx="430107" cy="417456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46694" y="5976169"/>
              <a:ext cx="308907" cy="344672"/>
            </a:xfrm>
            <a:prstGeom prst="rect">
              <a:avLst/>
            </a:prstGeom>
            <a:noFill/>
          </p:spPr>
          <p:txBody>
            <a:bodyPr wrap="square" lIns="82048" tIns="41025" rIns="82048" bIns="41025" rtlCol="0">
              <a:spAutoFit/>
            </a:bodyPr>
            <a:lstStyle/>
            <a:p>
              <a:pPr defTabSz="50899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F2C665"/>
                  </a:solidFill>
                  <a:latin typeface="Helvetica Neue"/>
                  <a:ea typeface="+mn-ea"/>
                  <a:cs typeface="Helvetica Neue"/>
                </a:rPr>
                <a:t>4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60185" y="5976161"/>
              <a:ext cx="3358525" cy="359858"/>
            </a:xfrm>
            <a:prstGeom prst="rect">
              <a:avLst/>
            </a:prstGeom>
            <a:solidFill>
              <a:srgbClr val="EDA809">
                <a:alpha val="76000"/>
              </a:srgb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899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0000FF"/>
                  </a:solidFill>
                  <a:latin typeface="Calibri"/>
                </a:rPr>
                <a:t>k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libri"/>
                </a:rPr>
                <a:t>1</a:t>
              </a:r>
              <a:r>
                <a:rPr lang="en-US" sz="2000" dirty="0">
                  <a:solidFill>
                    <a:srgbClr val="0000FF"/>
                  </a:solidFill>
                  <a:latin typeface="Calibri"/>
                </a:rPr>
                <a:t>+</a:t>
              </a:r>
              <a:r>
                <a:rPr lang="en-US" sz="2000" dirty="0" smtClean="0">
                  <a:solidFill>
                    <a:srgbClr val="0000FF"/>
                  </a:solidFill>
                  <a:latin typeface="Calibri"/>
                </a:rPr>
                <a:t>4k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libri"/>
                </a:rPr>
                <a:t>2</a:t>
              </a:r>
              <a:r>
                <a:rPr lang="en-US" sz="2000" dirty="0">
                  <a:solidFill>
                    <a:srgbClr val="0000FF"/>
                  </a:solidFill>
                  <a:latin typeface="Calibri"/>
                </a:rPr>
                <a:t>+</a:t>
              </a:r>
              <a:r>
                <a:rPr lang="en-US" sz="2000" dirty="0" smtClean="0">
                  <a:solidFill>
                    <a:srgbClr val="0000FF"/>
                  </a:solidFill>
                  <a:latin typeface="Calibri"/>
                </a:rPr>
                <a:t>2k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libri"/>
                </a:rPr>
                <a:t>3     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k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2</a:t>
              </a:r>
              <a:r>
                <a:rPr lang="en-US" sz="2000" dirty="0">
                  <a:solidFill>
                    <a:prstClr val="white"/>
                  </a:solidFill>
                  <a:latin typeface="Calibri"/>
                </a:rPr>
                <a:t>+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4s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1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+2s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2      </a:t>
              </a:r>
              <a:r>
                <a:rPr lang="en-US" sz="2000" dirty="0" smtClean="0">
                  <a:solidFill>
                    <a:srgbClr val="00C9F1"/>
                  </a:solidFill>
                  <a:latin typeface="Calibri"/>
                </a:rPr>
                <a:t>k</a:t>
              </a:r>
              <a:r>
                <a:rPr lang="en-US" sz="2000" baseline="-25000" dirty="0" smtClean="0">
                  <a:solidFill>
                    <a:srgbClr val="00C9F1"/>
                  </a:solidFill>
                  <a:latin typeface="Calibri"/>
                </a:rPr>
                <a:t>3</a:t>
              </a:r>
              <a:r>
                <a:rPr lang="en-US" sz="2000" dirty="0" smtClean="0">
                  <a:solidFill>
                    <a:srgbClr val="00C9F1"/>
                  </a:solidFill>
                  <a:latin typeface="Calibri"/>
                </a:rPr>
                <a:t>+4s</a:t>
              </a:r>
              <a:r>
                <a:rPr lang="en-US" sz="2000" baseline="-25000" dirty="0" smtClean="0">
                  <a:solidFill>
                    <a:srgbClr val="00C9F1"/>
                  </a:solidFill>
                  <a:latin typeface="Calibri"/>
                </a:rPr>
                <a:t>2</a:t>
              </a:r>
              <a:endParaRPr lang="en-US" sz="2000" baseline="-25000" dirty="0">
                <a:solidFill>
                  <a:srgbClr val="8064A2">
                    <a:lumMod val="75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27220" y="1384894"/>
            <a:ext cx="4589218" cy="473117"/>
            <a:chOff x="46694" y="5918572"/>
            <a:chExt cx="4172016" cy="41745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601" y="5918572"/>
              <a:ext cx="430107" cy="41745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6694" y="5976169"/>
              <a:ext cx="308907" cy="344672"/>
            </a:xfrm>
            <a:prstGeom prst="rect">
              <a:avLst/>
            </a:prstGeom>
            <a:noFill/>
          </p:spPr>
          <p:txBody>
            <a:bodyPr wrap="square" lIns="82048" tIns="41025" rIns="82048" bIns="41025" rtlCol="0">
              <a:spAutoFit/>
            </a:bodyPr>
            <a:lstStyle/>
            <a:p>
              <a:pPr defTabSz="50899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F2C665"/>
                  </a:solidFill>
                  <a:latin typeface="Helvetica Neue"/>
                  <a:ea typeface="+mn-ea"/>
                  <a:cs typeface="Helvetica Neue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60183" y="5976161"/>
              <a:ext cx="3358527" cy="359858"/>
            </a:xfrm>
            <a:prstGeom prst="rect">
              <a:avLst/>
            </a:prstGeom>
            <a:solidFill>
              <a:srgbClr val="EDA809">
                <a:alpha val="76000"/>
              </a:srgb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899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0000FF"/>
                  </a:solidFill>
                  <a:latin typeface="Calibri"/>
                </a:rPr>
                <a:t>k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libri"/>
                </a:rPr>
                <a:t>1</a:t>
              </a:r>
              <a:r>
                <a:rPr lang="en-US" sz="2000" dirty="0" smtClean="0">
                  <a:solidFill>
                    <a:srgbClr val="0000FF"/>
                  </a:solidFill>
                  <a:latin typeface="Calibri"/>
                </a:rPr>
                <a:t>+k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libri"/>
                </a:rPr>
                <a:t>2</a:t>
              </a:r>
              <a:r>
                <a:rPr lang="en-US" sz="2000" dirty="0" smtClean="0">
                  <a:solidFill>
                    <a:srgbClr val="0000FF"/>
                  </a:solidFill>
                  <a:latin typeface="Calibri"/>
                </a:rPr>
                <a:t>+k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libri"/>
                </a:rPr>
                <a:t>3             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k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2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+s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1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+u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2            </a:t>
              </a:r>
              <a:r>
                <a:rPr lang="en-US" sz="2000" dirty="0" smtClean="0">
                  <a:solidFill>
                    <a:srgbClr val="00C9F1"/>
                  </a:solidFill>
                  <a:latin typeface="Calibri"/>
                </a:rPr>
                <a:t>k</a:t>
              </a:r>
              <a:r>
                <a:rPr lang="en-US" sz="2000" baseline="-25000" dirty="0" smtClean="0">
                  <a:solidFill>
                    <a:srgbClr val="00C9F1"/>
                  </a:solidFill>
                  <a:latin typeface="Calibri"/>
                </a:rPr>
                <a:t>3</a:t>
              </a:r>
              <a:r>
                <a:rPr lang="en-US" sz="2000" dirty="0" smtClean="0">
                  <a:solidFill>
                    <a:srgbClr val="00C9F1"/>
                  </a:solidFill>
                  <a:latin typeface="Calibri"/>
                </a:rPr>
                <a:t>+s</a:t>
              </a:r>
              <a:r>
                <a:rPr lang="en-US" sz="2000" baseline="-25000" dirty="0" smtClean="0">
                  <a:solidFill>
                    <a:srgbClr val="00C9F1"/>
                  </a:solidFill>
                  <a:latin typeface="Calibri"/>
                </a:rPr>
                <a:t>2</a:t>
              </a:r>
              <a:endParaRPr lang="en-US" sz="2000" baseline="-25000" dirty="0">
                <a:solidFill>
                  <a:srgbClr val="8064A2">
                    <a:lumMod val="75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27220" y="1976588"/>
            <a:ext cx="4589218" cy="473117"/>
            <a:chOff x="46694" y="5918572"/>
            <a:chExt cx="4172016" cy="41745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601" y="5918572"/>
              <a:ext cx="430107" cy="417456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6694" y="5976169"/>
              <a:ext cx="308907" cy="344672"/>
            </a:xfrm>
            <a:prstGeom prst="rect">
              <a:avLst/>
            </a:prstGeom>
            <a:noFill/>
          </p:spPr>
          <p:txBody>
            <a:bodyPr wrap="square" lIns="82048" tIns="41025" rIns="82048" bIns="41025" rtlCol="0">
              <a:spAutoFit/>
            </a:bodyPr>
            <a:lstStyle/>
            <a:p>
              <a:pPr defTabSz="50899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F2C665"/>
                  </a:solidFill>
                  <a:latin typeface="Helvetica Neue"/>
                  <a:ea typeface="+mn-ea"/>
                  <a:cs typeface="Helvetica Neue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60185" y="5976161"/>
              <a:ext cx="3358525" cy="359858"/>
            </a:xfrm>
            <a:prstGeom prst="rect">
              <a:avLst/>
            </a:prstGeom>
            <a:solidFill>
              <a:srgbClr val="EDA809">
                <a:alpha val="76000"/>
              </a:srgb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899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0000FF"/>
                  </a:solidFill>
                  <a:latin typeface="Calibri"/>
                </a:rPr>
                <a:t>k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libri"/>
                </a:rPr>
                <a:t>1</a:t>
              </a:r>
              <a:r>
                <a:rPr lang="en-US" sz="2000" dirty="0">
                  <a:solidFill>
                    <a:srgbClr val="0000FF"/>
                  </a:solidFill>
                  <a:latin typeface="Calibri"/>
                </a:rPr>
                <a:t>+</a:t>
              </a:r>
              <a:r>
                <a:rPr lang="en-US" sz="2000" dirty="0" smtClean="0">
                  <a:solidFill>
                    <a:srgbClr val="0000FF"/>
                  </a:solidFill>
                  <a:latin typeface="Calibri"/>
                </a:rPr>
                <a:t>2k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libri"/>
                </a:rPr>
                <a:t>2</a:t>
              </a:r>
              <a:r>
                <a:rPr lang="en-US" sz="2000" dirty="0">
                  <a:solidFill>
                    <a:srgbClr val="0000FF"/>
                  </a:solidFill>
                  <a:latin typeface="Calibri"/>
                </a:rPr>
                <a:t>+</a:t>
              </a:r>
              <a:r>
                <a:rPr lang="en-US" sz="2000" dirty="0" smtClean="0">
                  <a:solidFill>
                    <a:srgbClr val="0000FF"/>
                  </a:solidFill>
                  <a:latin typeface="Calibri"/>
                </a:rPr>
                <a:t>4k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libri"/>
                </a:rPr>
                <a:t>3     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k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2</a:t>
              </a:r>
              <a:r>
                <a:rPr lang="en-US" sz="2000" dirty="0">
                  <a:solidFill>
                    <a:prstClr val="white"/>
                  </a:solidFill>
                  <a:latin typeface="Calibri"/>
                </a:rPr>
                <a:t>+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2s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1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+4s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2      </a:t>
              </a:r>
              <a:r>
                <a:rPr lang="en-US" sz="2000" dirty="0" smtClean="0">
                  <a:solidFill>
                    <a:srgbClr val="00C9F1"/>
                  </a:solidFill>
                  <a:latin typeface="Calibri"/>
                </a:rPr>
                <a:t>k</a:t>
              </a:r>
              <a:r>
                <a:rPr lang="en-US" sz="2000" baseline="-25000" dirty="0" smtClean="0">
                  <a:solidFill>
                    <a:srgbClr val="00C9F1"/>
                  </a:solidFill>
                  <a:latin typeface="Calibri"/>
                </a:rPr>
                <a:t>3</a:t>
              </a:r>
              <a:r>
                <a:rPr lang="en-US" sz="2000" dirty="0" smtClean="0">
                  <a:solidFill>
                    <a:srgbClr val="00C9F1"/>
                  </a:solidFill>
                  <a:latin typeface="Calibri"/>
                </a:rPr>
                <a:t>+2s</a:t>
              </a:r>
              <a:r>
                <a:rPr lang="en-US" sz="2000" baseline="-25000" dirty="0" smtClean="0">
                  <a:solidFill>
                    <a:srgbClr val="00C9F1"/>
                  </a:solidFill>
                  <a:latin typeface="Calibri"/>
                </a:rPr>
                <a:t>2</a:t>
              </a:r>
              <a:endParaRPr lang="en-US" sz="2000" baseline="-25000" dirty="0">
                <a:solidFill>
                  <a:srgbClr val="8064A2">
                    <a:lumMod val="75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27220" y="2591693"/>
            <a:ext cx="4589218" cy="473117"/>
            <a:chOff x="46694" y="5918572"/>
            <a:chExt cx="4172016" cy="41745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601" y="5918572"/>
              <a:ext cx="430107" cy="41745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46694" y="5976169"/>
              <a:ext cx="308907" cy="344672"/>
            </a:xfrm>
            <a:prstGeom prst="rect">
              <a:avLst/>
            </a:prstGeom>
            <a:noFill/>
          </p:spPr>
          <p:txBody>
            <a:bodyPr wrap="square" lIns="82048" tIns="41025" rIns="82048" bIns="41025" rtlCol="0">
              <a:spAutoFit/>
            </a:bodyPr>
            <a:lstStyle/>
            <a:p>
              <a:pPr defTabSz="50899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F2C665"/>
                  </a:solidFill>
                  <a:latin typeface="Helvetica Neue"/>
                  <a:ea typeface="+mn-ea"/>
                  <a:cs typeface="Helvetica Neue"/>
                </a:rPr>
                <a:t>3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60185" y="5976161"/>
              <a:ext cx="3358525" cy="359858"/>
            </a:xfrm>
            <a:prstGeom prst="rect">
              <a:avLst/>
            </a:prstGeom>
            <a:solidFill>
              <a:srgbClr val="EDA809">
                <a:alpha val="76000"/>
              </a:srgb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899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0000FF"/>
                  </a:solidFill>
                  <a:latin typeface="Calibri"/>
                </a:rPr>
                <a:t>k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libri"/>
                </a:rPr>
                <a:t>1</a:t>
              </a:r>
              <a:r>
                <a:rPr lang="en-US" sz="2000" dirty="0">
                  <a:solidFill>
                    <a:srgbClr val="0000FF"/>
                  </a:solidFill>
                  <a:latin typeface="Calibri"/>
                </a:rPr>
                <a:t>+</a:t>
              </a:r>
              <a:r>
                <a:rPr lang="en-US" sz="2000" dirty="0" smtClean="0">
                  <a:solidFill>
                    <a:srgbClr val="0000FF"/>
                  </a:solidFill>
                  <a:latin typeface="Calibri"/>
                </a:rPr>
                <a:t>3k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libri"/>
                </a:rPr>
                <a:t>2</a:t>
              </a:r>
              <a:r>
                <a:rPr lang="en-US" sz="2000" dirty="0">
                  <a:solidFill>
                    <a:srgbClr val="0000FF"/>
                  </a:solidFill>
                  <a:latin typeface="Calibri"/>
                </a:rPr>
                <a:t>+</a:t>
              </a:r>
              <a:r>
                <a:rPr lang="en-US" sz="2000" dirty="0" smtClean="0">
                  <a:solidFill>
                    <a:srgbClr val="0000FF"/>
                  </a:solidFill>
                  <a:latin typeface="Calibri"/>
                </a:rPr>
                <a:t>2k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libri"/>
                </a:rPr>
                <a:t>3     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k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2</a:t>
              </a:r>
              <a:r>
                <a:rPr lang="en-US" sz="2000" dirty="0">
                  <a:solidFill>
                    <a:prstClr val="white"/>
                  </a:solidFill>
                  <a:latin typeface="Calibri"/>
                </a:rPr>
                <a:t>+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3s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1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+2s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2      </a:t>
              </a:r>
              <a:r>
                <a:rPr lang="en-US" sz="2000" dirty="0" smtClean="0">
                  <a:solidFill>
                    <a:srgbClr val="00C9F1"/>
                  </a:solidFill>
                  <a:latin typeface="Calibri"/>
                </a:rPr>
                <a:t>k</a:t>
              </a:r>
              <a:r>
                <a:rPr lang="en-US" sz="2000" baseline="-25000" dirty="0" smtClean="0">
                  <a:solidFill>
                    <a:srgbClr val="00C9F1"/>
                  </a:solidFill>
                  <a:latin typeface="Calibri"/>
                </a:rPr>
                <a:t>3</a:t>
              </a:r>
              <a:r>
                <a:rPr lang="en-US" sz="2000" dirty="0" smtClean="0">
                  <a:solidFill>
                    <a:srgbClr val="00C9F1"/>
                  </a:solidFill>
                  <a:latin typeface="Calibri"/>
                </a:rPr>
                <a:t>+3s</a:t>
              </a:r>
              <a:r>
                <a:rPr lang="en-US" sz="2000" baseline="-25000" dirty="0" smtClean="0">
                  <a:solidFill>
                    <a:srgbClr val="00C9F1"/>
                  </a:solidFill>
                  <a:latin typeface="Calibri"/>
                </a:rPr>
                <a:t>2</a:t>
              </a:r>
              <a:endParaRPr lang="en-US" sz="2000" baseline="-25000" dirty="0">
                <a:solidFill>
                  <a:srgbClr val="8064A2">
                    <a:lumMod val="75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827220" y="3761783"/>
            <a:ext cx="4589218" cy="473117"/>
            <a:chOff x="46694" y="5918572"/>
            <a:chExt cx="4172016" cy="417456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601" y="5918572"/>
              <a:ext cx="430107" cy="41745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46694" y="5976169"/>
              <a:ext cx="308907" cy="344672"/>
            </a:xfrm>
            <a:prstGeom prst="rect">
              <a:avLst/>
            </a:prstGeom>
            <a:noFill/>
          </p:spPr>
          <p:txBody>
            <a:bodyPr wrap="square" lIns="82048" tIns="41025" rIns="82048" bIns="41025" rtlCol="0">
              <a:spAutoFit/>
            </a:bodyPr>
            <a:lstStyle/>
            <a:p>
              <a:pPr defTabSz="50899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F2C665"/>
                  </a:solidFill>
                  <a:latin typeface="Helvetica Neue"/>
                  <a:ea typeface="+mn-ea"/>
                  <a:cs typeface="Helvetica Neue"/>
                </a:rPr>
                <a:t>5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60185" y="5976161"/>
              <a:ext cx="3358525" cy="359858"/>
            </a:xfrm>
            <a:prstGeom prst="rect">
              <a:avLst/>
            </a:prstGeom>
            <a:solidFill>
              <a:srgbClr val="EDA809">
                <a:alpha val="76000"/>
              </a:srgb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899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0000FF"/>
                  </a:solidFill>
                  <a:latin typeface="Calibri"/>
                </a:rPr>
                <a:t>k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libri"/>
                </a:rPr>
                <a:t>1</a:t>
              </a:r>
              <a:r>
                <a:rPr lang="en-US" sz="2000" dirty="0">
                  <a:solidFill>
                    <a:srgbClr val="0000FF"/>
                  </a:solidFill>
                  <a:latin typeface="Calibri"/>
                </a:rPr>
                <a:t>+</a:t>
              </a:r>
              <a:r>
                <a:rPr lang="en-US" sz="2000" dirty="0" smtClean="0">
                  <a:solidFill>
                    <a:srgbClr val="0000FF"/>
                  </a:solidFill>
                  <a:latin typeface="Calibri"/>
                </a:rPr>
                <a:t>5k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libri"/>
                </a:rPr>
                <a:t>2</a:t>
              </a:r>
              <a:r>
                <a:rPr lang="en-US" sz="2000" dirty="0">
                  <a:solidFill>
                    <a:srgbClr val="0000FF"/>
                  </a:solidFill>
                  <a:latin typeface="Calibri"/>
                </a:rPr>
                <a:t>+</a:t>
              </a:r>
              <a:r>
                <a:rPr lang="en-US" sz="2000" dirty="0" smtClean="0">
                  <a:solidFill>
                    <a:srgbClr val="0000FF"/>
                  </a:solidFill>
                  <a:latin typeface="Calibri"/>
                </a:rPr>
                <a:t>4k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libri"/>
                </a:rPr>
                <a:t>3     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k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2</a:t>
              </a:r>
              <a:r>
                <a:rPr lang="en-US" sz="2000" dirty="0">
                  <a:solidFill>
                    <a:prstClr val="white"/>
                  </a:solidFill>
                  <a:latin typeface="Calibri"/>
                </a:rPr>
                <a:t>+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5s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1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+4s</a:t>
              </a:r>
              <a:r>
                <a:rPr lang="en-US" sz="2000" baseline="-25000" dirty="0" smtClean="0">
                  <a:solidFill>
                    <a:prstClr val="white"/>
                  </a:solidFill>
                  <a:latin typeface="Calibri"/>
                </a:rPr>
                <a:t>2      </a:t>
              </a:r>
              <a:r>
                <a:rPr lang="en-US" sz="2000" dirty="0" smtClean="0">
                  <a:solidFill>
                    <a:srgbClr val="00C9F1"/>
                  </a:solidFill>
                  <a:latin typeface="Calibri"/>
                </a:rPr>
                <a:t>k</a:t>
              </a:r>
              <a:r>
                <a:rPr lang="en-US" sz="2000" baseline="-25000" dirty="0" smtClean="0">
                  <a:solidFill>
                    <a:srgbClr val="00C9F1"/>
                  </a:solidFill>
                  <a:latin typeface="Calibri"/>
                </a:rPr>
                <a:t>3</a:t>
              </a:r>
              <a:r>
                <a:rPr lang="en-US" sz="2000" dirty="0" smtClean="0">
                  <a:solidFill>
                    <a:srgbClr val="00C9F1"/>
                  </a:solidFill>
                  <a:latin typeface="Calibri"/>
                </a:rPr>
                <a:t>+5s</a:t>
              </a:r>
              <a:r>
                <a:rPr lang="en-US" sz="2000" baseline="-25000" dirty="0" smtClean="0">
                  <a:solidFill>
                    <a:srgbClr val="00C9F1"/>
                  </a:solidFill>
                  <a:latin typeface="Calibri"/>
                </a:rPr>
                <a:t>2</a:t>
              </a:r>
              <a:endParaRPr lang="en-US" sz="2000" baseline="-25000" dirty="0">
                <a:solidFill>
                  <a:srgbClr val="8064A2">
                    <a:lumMod val="75000"/>
                  </a:srgbClr>
                </a:solidFill>
                <a:latin typeface="Calibri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3699819"/>
            <a:ext cx="1955382" cy="592983"/>
          </a:xfrm>
          <a:prstGeom prst="rect">
            <a:avLst/>
          </a:prstGeom>
          <a:noFill/>
        </p:spPr>
        <p:txBody>
          <a:bodyPr wrap="square" lIns="101799" tIns="50900" rIns="101799" bIns="50900" rtlCol="0">
            <a:spAutoFit/>
          </a:bodyPr>
          <a:lstStyle/>
          <a:p>
            <a:pPr algn="ctr" defTabSz="508997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halkduster"/>
                <a:ea typeface="+mn-ea"/>
                <a:cs typeface="Chalkduster"/>
              </a:rPr>
              <a:t>Vandermonde matrix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73673" y="2844273"/>
            <a:ext cx="2096361" cy="348814"/>
          </a:xfrm>
          <a:prstGeom prst="rect">
            <a:avLst/>
          </a:prstGeom>
          <a:noFill/>
        </p:spPr>
        <p:txBody>
          <a:bodyPr wrap="square" lIns="101799" tIns="50900" rIns="101799" bIns="50900" rtlCol="0">
            <a:spAutoFit/>
          </a:bodyPr>
          <a:lstStyle/>
          <a:p>
            <a:pPr defTabSz="508997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halkduster"/>
                <a:ea typeface="+mn-ea"/>
                <a:cs typeface="Chalkduster"/>
              </a:rPr>
              <a:t>Message matrix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09141" y="4346860"/>
            <a:ext cx="2221525" cy="348814"/>
          </a:xfrm>
          <a:prstGeom prst="rect">
            <a:avLst/>
          </a:prstGeom>
          <a:noFill/>
        </p:spPr>
        <p:txBody>
          <a:bodyPr wrap="square" lIns="101799" tIns="50900" rIns="101799" bIns="50900" rtlCol="0">
            <a:spAutoFit/>
          </a:bodyPr>
          <a:lstStyle/>
          <a:p>
            <a:pPr defTabSz="508997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halkduster"/>
                <a:ea typeface="+mn-ea"/>
                <a:cs typeface="Chalkduster"/>
              </a:rPr>
              <a:t>Storage System</a:t>
            </a: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62547"/>
              </p:ext>
            </p:extLst>
          </p:nvPr>
        </p:nvGraphicFramePr>
        <p:xfrm>
          <a:off x="60216" y="1540467"/>
          <a:ext cx="1430097" cy="2101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243"/>
                <a:gridCol w="291664"/>
                <a:gridCol w="306952"/>
                <a:gridCol w="342238"/>
              </a:tblGrid>
              <a:tr h="420285">
                <a:tc rowSpan="5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Ψ</a:t>
                      </a:r>
                      <a:r>
                        <a:rPr lang="en-US" sz="1800" dirty="0" smtClean="0"/>
                        <a:t>=</a:t>
                      </a:r>
                      <a:endParaRPr lang="en-US" sz="1800" dirty="0"/>
                    </a:p>
                  </a:txBody>
                  <a:tcPr marL="100584" marR="100584" marT="51816" marB="518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2"/>
                    </a:solidFill>
                  </a:tcPr>
                </a:tc>
              </a:tr>
              <a:tr h="4202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2"/>
                    </a:solidFill>
                  </a:tcPr>
                </a:tc>
              </a:tr>
              <a:tr h="4202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2"/>
                    </a:solidFill>
                  </a:tcPr>
                </a:tc>
              </a:tr>
              <a:tr h="4202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2"/>
                    </a:solidFill>
                  </a:tcPr>
                </a:tc>
              </a:tr>
              <a:tr h="42028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2"/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23877" y="4665584"/>
            <a:ext cx="2174264" cy="1314591"/>
            <a:chOff x="3439676" y="3785473"/>
            <a:chExt cx="4346847" cy="2197100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9676" y="3785473"/>
              <a:ext cx="3898900" cy="2197100"/>
            </a:xfrm>
            <a:prstGeom prst="rect">
              <a:avLst/>
            </a:prstGeom>
          </p:spPr>
        </p:pic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161" y="4241629"/>
              <a:ext cx="711103" cy="231108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798" y="4267872"/>
              <a:ext cx="1269403" cy="277919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583" y="5372636"/>
              <a:ext cx="1288775" cy="280499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617" y="5398882"/>
              <a:ext cx="1589906" cy="228010"/>
            </a:xfrm>
            <a:prstGeom prst="rect">
              <a:avLst/>
            </a:prstGeom>
          </p:spPr>
        </p:pic>
      </p:grpSp>
      <p:sp>
        <p:nvSpPr>
          <p:cNvPr id="64" name="TextBox 63"/>
          <p:cNvSpPr txBox="1"/>
          <p:nvPr/>
        </p:nvSpPr>
        <p:spPr>
          <a:xfrm>
            <a:off x="-42949" y="6046945"/>
            <a:ext cx="3690352" cy="313932"/>
          </a:xfrm>
          <a:prstGeom prst="rect">
            <a:avLst/>
          </a:prstGeom>
          <a:noFill/>
        </p:spPr>
        <p:txBody>
          <a:bodyPr wrap="square" lIns="101799" tIns="50900" rIns="101799" bIns="50900" rtlCol="0">
            <a:spAutoFit/>
          </a:bodyPr>
          <a:lstStyle/>
          <a:p>
            <a:pPr defTabSz="508997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halkduster"/>
                <a:ea typeface="+mn-ea"/>
                <a:cs typeface="Chalkduster"/>
              </a:rPr>
              <a:t>General form of message matrix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0234" y="6360877"/>
            <a:ext cx="4224528" cy="732508"/>
          </a:xfrm>
          <a:prstGeom prst="rect">
            <a:avLst/>
          </a:prstGeom>
          <a:solidFill>
            <a:srgbClr val="F2C695"/>
          </a:solidFill>
        </p:spPr>
        <p:txBody>
          <a:bodyPr wrap="square" lIns="101799" tIns="50900" rIns="101799" bIns="50900" rtlCol="0">
            <a:spAutoFit/>
          </a:bodyPr>
          <a:lstStyle/>
          <a:p>
            <a:pPr defTabSz="508997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Remark: File reconstruction follows from the use of Vandermonde matrix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9221" y="874776"/>
            <a:ext cx="5321386" cy="652009"/>
          </a:xfrm>
          <a:prstGeom prst="rect">
            <a:avLst/>
          </a:prstGeom>
          <a:noFill/>
        </p:spPr>
        <p:txBody>
          <a:bodyPr wrap="square" lIns="91358" tIns="45677" rIns="91358" bIns="45677" rtlCol="0">
            <a:spAutoFit/>
          </a:bodyPr>
          <a:lstStyle/>
          <a:p>
            <a:pPr defTabSz="508997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 (Body)"/>
                <a:ea typeface="+mn-ea"/>
                <a:cs typeface="Calibri (Body)"/>
              </a:rPr>
              <a:t> Example: (5,2,3), α=3 and Field size q=7</a:t>
            </a:r>
          </a:p>
          <a:p>
            <a:pPr defTabSz="508997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1800" dirty="0">
              <a:solidFill>
                <a:prstClr val="black"/>
              </a:solidFill>
              <a:latin typeface="Calibri (Body)"/>
              <a:ea typeface="+mn-ea"/>
              <a:cs typeface="Calibri (Body)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2510" y="7165863"/>
            <a:ext cx="5677889" cy="453443"/>
          </a:xfrm>
          <a:prstGeom prst="rect">
            <a:avLst/>
          </a:prstGeom>
        </p:spPr>
        <p:txBody>
          <a:bodyPr wrap="none" lIns="101811" tIns="50906" rIns="101811" bIns="50906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[K. V. </a:t>
            </a:r>
            <a:r>
              <a:rPr lang="en-US" dirty="0" err="1">
                <a:latin typeface="Times New Roman"/>
                <a:cs typeface="Times New Roman"/>
              </a:rPr>
              <a:t>Rashmi</a:t>
            </a:r>
            <a:r>
              <a:rPr lang="en-US" dirty="0">
                <a:latin typeface="Times New Roman"/>
                <a:cs typeface="Times New Roman"/>
              </a:rPr>
              <a:t>, N. B. Shah and P. V. </a:t>
            </a:r>
            <a:r>
              <a:rPr lang="en-US" dirty="0" smtClean="0">
                <a:latin typeface="Times New Roman"/>
                <a:cs typeface="Times New Roman"/>
              </a:rPr>
              <a:t>Kumar, </a:t>
            </a:r>
            <a:r>
              <a:rPr lang="fr-FR" dirty="0" smtClean="0">
                <a:latin typeface="Times New Roman"/>
                <a:cs typeface="Times New Roman"/>
              </a:rPr>
              <a:t>‘</a:t>
            </a:r>
            <a:r>
              <a:rPr lang="en-US" dirty="0" smtClean="0">
                <a:latin typeface="Times New Roman"/>
                <a:cs typeface="Times New Roman"/>
              </a:rPr>
              <a:t>11</a:t>
            </a:r>
            <a:r>
              <a:rPr lang="en-US" dirty="0">
                <a:latin typeface="Times New Roman"/>
                <a:cs typeface="Times New Roman"/>
              </a:rPr>
              <a:t>]</a:t>
            </a:r>
            <a:endParaRPr lang="en-US" dirty="0"/>
          </a:p>
        </p:txBody>
      </p:sp>
      <p:sp>
        <p:nvSpPr>
          <p:cNvPr id="49" name="Donut 48"/>
          <p:cNvSpPr/>
          <p:nvPr/>
        </p:nvSpPr>
        <p:spPr>
          <a:xfrm>
            <a:off x="429608" y="2449695"/>
            <a:ext cx="1173480" cy="268297"/>
          </a:xfrm>
          <a:prstGeom prst="donut">
            <a:avLst>
              <a:gd name="adj" fmla="val 105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 defTabSz="509352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396245" y="1096846"/>
            <a:ext cx="351434" cy="795374"/>
          </a:xfrm>
          <a:prstGeom prst="rect">
            <a:avLst/>
          </a:prstGeom>
          <a:noFill/>
        </p:spPr>
        <p:txBody>
          <a:bodyPr wrap="none" lIns="101870" tIns="50935" rIns="101870" bIns="50935" rtlCol="0">
            <a:spAutoFit/>
          </a:bodyPr>
          <a:lstStyle/>
          <a:p>
            <a:pPr defTabSz="509352" fontAlgn="auto"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solidFill>
                  <a:prstClr val="black"/>
                </a:solidFill>
                <a:latin typeface="Calibri"/>
                <a:ea typeface="+mn-ea"/>
              </a:rPr>
              <a:t>.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6695084" y="5335776"/>
            <a:ext cx="812915" cy="473117"/>
            <a:chOff x="46694" y="5918572"/>
            <a:chExt cx="739014" cy="417456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601" y="5918572"/>
              <a:ext cx="430107" cy="417456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46694" y="5976169"/>
              <a:ext cx="419410" cy="344672"/>
            </a:xfrm>
            <a:prstGeom prst="rect">
              <a:avLst/>
            </a:prstGeom>
            <a:noFill/>
          </p:spPr>
          <p:txBody>
            <a:bodyPr wrap="square" lIns="82048" tIns="41025" rIns="82048" bIns="41025" rtlCol="0">
              <a:spAutoFit/>
            </a:bodyPr>
            <a:lstStyle/>
            <a:p>
              <a:pPr defTabSz="50935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F2C665"/>
                  </a:solidFill>
                  <a:latin typeface="Helvetica Neue"/>
                  <a:ea typeface="+mn-ea"/>
                  <a:cs typeface="Helvetica Neue"/>
                </a:rPr>
                <a:t>3’</a:t>
              </a:r>
            </a:p>
          </p:txBody>
        </p:sp>
      </p:grpSp>
      <p:cxnSp>
        <p:nvCxnSpPr>
          <p:cNvPr id="78" name="Straight Arrow Connector 77"/>
          <p:cNvCxnSpPr>
            <a:stCxn id="85" idx="2"/>
          </p:cNvCxnSpPr>
          <p:nvPr/>
        </p:nvCxnSpPr>
        <p:spPr>
          <a:xfrm>
            <a:off x="8756729" y="4326222"/>
            <a:ext cx="0" cy="750573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396245" y="1655959"/>
            <a:ext cx="351434" cy="795374"/>
          </a:xfrm>
          <a:prstGeom prst="rect">
            <a:avLst/>
          </a:prstGeom>
          <a:noFill/>
        </p:spPr>
        <p:txBody>
          <a:bodyPr wrap="none" lIns="101870" tIns="50935" rIns="101870" bIns="50935" rtlCol="0">
            <a:spAutoFit/>
          </a:bodyPr>
          <a:lstStyle/>
          <a:p>
            <a:pPr defTabSz="509352" fontAlgn="auto"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solidFill>
                  <a:prstClr val="black"/>
                </a:solidFill>
                <a:latin typeface="Calibri"/>
                <a:ea typeface="+mn-ea"/>
              </a:rPr>
              <a:t>.</a:t>
            </a:r>
          </a:p>
        </p:txBody>
      </p:sp>
      <p:pic>
        <p:nvPicPr>
          <p:cNvPr id="80" name="Picture 7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573" y="1980484"/>
            <a:ext cx="349160" cy="591979"/>
          </a:xfrm>
          <a:prstGeom prst="rect">
            <a:avLst/>
          </a:prstGeom>
        </p:spPr>
      </p:pic>
      <p:pic>
        <p:nvPicPr>
          <p:cNvPr id="81" name="Picture 8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573" y="1384609"/>
            <a:ext cx="349160" cy="591979"/>
          </a:xfrm>
          <a:prstGeom prst="rect">
            <a:avLst/>
          </a:prstGeom>
        </p:spPr>
      </p:pic>
      <p:pic>
        <p:nvPicPr>
          <p:cNvPr id="83" name="Picture 8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21" y="5296022"/>
            <a:ext cx="1531112" cy="604945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8362821" y="3409718"/>
            <a:ext cx="351434" cy="795374"/>
          </a:xfrm>
          <a:prstGeom prst="rect">
            <a:avLst/>
          </a:prstGeom>
          <a:noFill/>
        </p:spPr>
        <p:txBody>
          <a:bodyPr wrap="none" lIns="101870" tIns="50935" rIns="101870" bIns="50935" rtlCol="0">
            <a:spAutoFit/>
          </a:bodyPr>
          <a:lstStyle/>
          <a:p>
            <a:pPr defTabSz="509352" fontAlgn="auto"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solidFill>
                  <a:prstClr val="black"/>
                </a:solidFill>
                <a:latin typeface="Calibri"/>
                <a:ea typeface="+mn-ea"/>
              </a:rPr>
              <a:t>.</a:t>
            </a:r>
          </a:p>
        </p:txBody>
      </p:sp>
      <p:pic>
        <p:nvPicPr>
          <p:cNvPr id="85" name="Picture 8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49" y="3734243"/>
            <a:ext cx="349160" cy="591979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9103000" y="5162100"/>
            <a:ext cx="578035" cy="313932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defTabSz="509352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rgbClr val="FF0000"/>
                </a:solidFill>
                <a:latin typeface="Ayuthaya"/>
                <a:ea typeface="+mn-ea"/>
                <a:cs typeface="Ayuthaya"/>
              </a:rPr>
              <a:t>-1</a:t>
            </a:r>
          </a:p>
        </p:txBody>
      </p:sp>
      <p:cxnSp>
        <p:nvCxnSpPr>
          <p:cNvPr id="26" name="Curved Connector 25"/>
          <p:cNvCxnSpPr>
            <a:stCxn id="80" idx="3"/>
          </p:cNvCxnSpPr>
          <p:nvPr/>
        </p:nvCxnSpPr>
        <p:spPr>
          <a:xfrm>
            <a:off x="8964733" y="2276474"/>
            <a:ext cx="393861" cy="2800321"/>
          </a:xfrm>
          <a:prstGeom prst="curvedConnector2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81" idx="3"/>
          </p:cNvCxnSpPr>
          <p:nvPr/>
        </p:nvCxnSpPr>
        <p:spPr>
          <a:xfrm>
            <a:off x="8964733" y="1680599"/>
            <a:ext cx="744809" cy="3396196"/>
          </a:xfrm>
          <a:prstGeom prst="curvedConnector2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3" idx="1"/>
          </p:cNvCxnSpPr>
          <p:nvPr/>
        </p:nvCxnSpPr>
        <p:spPr>
          <a:xfrm flipH="1">
            <a:off x="7630666" y="5598495"/>
            <a:ext cx="732155" cy="1673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4013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06"/>
    </mc:Choice>
    <mc:Fallback>
      <p:transition xmlns:p14="http://schemas.microsoft.com/office/powerpoint/2010/main" spd="slow" advTm="1430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Original Problem with no BW Constraints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66172" y="917630"/>
            <a:ext cx="9628301" cy="3918917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r>
              <a:rPr lang="en-US" sz="2800" u="sng" dirty="0" smtClean="0">
                <a:solidFill>
                  <a:srgbClr val="660066"/>
                </a:solidFill>
                <a:latin typeface="Arial" charset="0"/>
                <a:ea typeface="宋体" pitchFamily="2" charset="-122"/>
              </a:rPr>
              <a:t>Theorem:</a:t>
            </a:r>
            <a:r>
              <a:rPr lang="en-US" sz="2000" dirty="0" smtClean="0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[</a:t>
            </a:r>
            <a:r>
              <a:rPr lang="en-US" sz="2400" dirty="0" err="1" smtClean="0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Tandon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 et al. </a:t>
            </a:r>
            <a:r>
              <a:rPr lang="fr-FR" sz="2400" dirty="0" smtClean="0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’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ea typeface="宋体" pitchFamily="2" charset="-122"/>
                <a:cs typeface="Helvetica Neue"/>
              </a:rPr>
              <a:t>14]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The previous schemes achieve capacity in the non-</a:t>
            </a:r>
            <a:r>
              <a:rPr lang="en-US" sz="2400" dirty="0" err="1" smtClean="0">
                <a:solidFill>
                  <a:schemeClr val="tx1"/>
                </a:solidFill>
                <a:latin typeface="Arial"/>
                <a:cs typeface="Arial"/>
              </a:rPr>
              <a:t>bw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 constrained regime in the following cases: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1)  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(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n,n-1)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 perfect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i.e.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 l=n-2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) secret sharing, with d=n-1,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by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2) 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(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n,2)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perfect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l=1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) secret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sharing and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any repair degree d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,</a:t>
            </a:r>
            <a:endParaRPr lang="en-US" sz="2400" dirty="0">
              <a:latin typeface="Arial"/>
              <a:cs typeface="Arial"/>
            </a:endParaRPr>
          </a:p>
          <a:p>
            <a:endParaRPr lang="en-US" sz="24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74" y="2781105"/>
            <a:ext cx="1473200" cy="5842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76" y="4112768"/>
            <a:ext cx="1447800" cy="584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08229" y="4814493"/>
            <a:ext cx="9523712" cy="2931933"/>
            <a:chOff x="786229" y="2227282"/>
            <a:chExt cx="13353479" cy="4460156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3897268" y="4276657"/>
              <a:ext cx="2126374" cy="202737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8" name="Group 93"/>
            <p:cNvGrpSpPr/>
            <p:nvPr/>
          </p:nvGrpSpPr>
          <p:grpSpPr>
            <a:xfrm>
              <a:off x="3910294" y="3472444"/>
              <a:ext cx="2113348" cy="1651546"/>
              <a:chOff x="2212256" y="2867914"/>
              <a:chExt cx="1998365" cy="1530505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flipV="1">
                <a:off x="2212256" y="2867914"/>
                <a:ext cx="1998365" cy="45948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2212256" y="3327402"/>
                <a:ext cx="1998365" cy="107101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alphaModFix/>
            </a:blip>
            <a:srcRect r="55200"/>
            <a:stretch>
              <a:fillRect/>
            </a:stretch>
          </p:blipFill>
          <p:spPr>
            <a:xfrm>
              <a:off x="6076257" y="3070913"/>
              <a:ext cx="943385" cy="108866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766892" y="2633518"/>
              <a:ext cx="258895" cy="655465"/>
            </a:xfrm>
            <a:prstGeom prst="rect">
              <a:avLst/>
            </a:prstGeom>
            <a:noFill/>
          </p:spPr>
          <p:txBody>
            <a:bodyPr wrap="none" lIns="91429" tIns="45715" rIns="91429" bIns="45715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6230" y="2902079"/>
              <a:ext cx="1158765" cy="468184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r>
                <a:rPr lang="en-US" sz="1400" dirty="0">
                  <a:solidFill>
                    <a:srgbClr val="F2C665"/>
                  </a:solidFill>
                  <a:latin typeface="Helvetica Neue"/>
                  <a:cs typeface="Helvetica Neue"/>
                </a:rPr>
                <a:t>Party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6230" y="3835305"/>
              <a:ext cx="1115848" cy="468184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r>
                <a:rPr lang="en-US" sz="1400" dirty="0">
                  <a:solidFill>
                    <a:srgbClr val="F2C665"/>
                  </a:solidFill>
                  <a:latin typeface="Helvetica Neue"/>
                  <a:cs typeface="Helvetica Neue"/>
                </a:rPr>
                <a:t>Party 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6229" y="4803139"/>
              <a:ext cx="1158765" cy="468184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r>
                <a:rPr lang="en-US" sz="1400" dirty="0">
                  <a:solidFill>
                    <a:srgbClr val="F2C665"/>
                  </a:solidFill>
                  <a:latin typeface="Helvetica Neue"/>
                  <a:cs typeface="Helvetica Neue"/>
                </a:rPr>
                <a:t>Party 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6229" y="5821435"/>
              <a:ext cx="1158765" cy="468184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r>
                <a:rPr lang="en-US" sz="1400" dirty="0">
                  <a:solidFill>
                    <a:srgbClr val="F2C665"/>
                  </a:solidFill>
                  <a:latin typeface="Helvetica Neue"/>
                  <a:cs typeface="Helvetica Neue"/>
                </a:rPr>
                <a:t>Party 4</a:t>
              </a:r>
            </a:p>
          </p:txBody>
        </p:sp>
        <p:pic>
          <p:nvPicPr>
            <p:cNvPr id="18" name="Picture 17" descr="party1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733" y="4646320"/>
              <a:ext cx="554870" cy="769508"/>
            </a:xfrm>
            <a:prstGeom prst="rect">
              <a:avLst/>
            </a:prstGeom>
          </p:spPr>
        </p:pic>
        <p:pic>
          <p:nvPicPr>
            <p:cNvPr id="19" name="Picture 18" descr="party2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733" y="3635036"/>
              <a:ext cx="576827" cy="789962"/>
            </a:xfrm>
            <a:prstGeom prst="rect">
              <a:avLst/>
            </a:prstGeom>
          </p:spPr>
        </p:pic>
        <p:pic>
          <p:nvPicPr>
            <p:cNvPr id="20" name="Picture 19" descr="party4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733" y="5582738"/>
              <a:ext cx="546830" cy="76084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alphaModFix/>
            </a:blip>
            <a:srcRect r="55200"/>
            <a:stretch>
              <a:fillRect/>
            </a:stretch>
          </p:blipFill>
          <p:spPr>
            <a:xfrm>
              <a:off x="1835676" y="2759963"/>
              <a:ext cx="583500" cy="69322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650812" y="2227282"/>
              <a:ext cx="1222271" cy="583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FF0000"/>
                  </a:solidFill>
                </a:rPr>
                <a:t>failure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01031" y="5679246"/>
              <a:ext cx="2672707" cy="1008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(</a:t>
              </a:r>
              <a:r>
                <a:rPr lang="en-US" sz="1800" dirty="0" err="1"/>
                <a:t>n,k</a:t>
              </a:r>
              <a:r>
                <a:rPr lang="en-US" sz="1800" dirty="0"/>
                <a:t>)= (4,2) secret sharing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090165" y="2887073"/>
              <a:ext cx="5049543" cy="2200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659" indent="-342659">
                <a:buFont typeface="Arial"/>
                <a:buChar char="•"/>
              </a:pPr>
              <a:r>
                <a:rPr lang="en-US" dirty="0" smtClean="0"/>
                <a:t>β =1/3 secret size </a:t>
              </a:r>
              <a:endParaRPr lang="en-US" dirty="0"/>
            </a:p>
            <a:p>
              <a:pPr marL="342659" indent="-342659">
                <a:buFont typeface="Arial"/>
                <a:buChar char="•"/>
              </a:pPr>
              <a:r>
                <a:rPr lang="en-US" dirty="0" smtClean="0"/>
                <a:t>Previous scheme achieves secrecy capacity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44910" y="2810641"/>
              <a:ext cx="265929" cy="665629"/>
            </a:xfrm>
            <a:prstGeom prst="rect">
              <a:avLst/>
            </a:prstGeom>
            <a:solidFill>
              <a:srgbClr val="3366FF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88124" y="2810641"/>
              <a:ext cx="265929" cy="665629"/>
            </a:xfrm>
            <a:prstGeom prst="rect">
              <a:avLst/>
            </a:prstGeom>
            <a:solidFill>
              <a:srgbClr val="008000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31339" y="2810641"/>
              <a:ext cx="265929" cy="665629"/>
            </a:xfrm>
            <a:prstGeom prst="rect">
              <a:avLst/>
            </a:prstGeom>
            <a:solidFill>
              <a:srgbClr val="FF6600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3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44910" y="3743616"/>
              <a:ext cx="265929" cy="665629"/>
            </a:xfrm>
            <a:prstGeom prst="rect">
              <a:avLst/>
            </a:prstGeom>
            <a:solidFill>
              <a:srgbClr val="3366FF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88124" y="3743616"/>
              <a:ext cx="265929" cy="665629"/>
            </a:xfrm>
            <a:prstGeom prst="rect">
              <a:avLst/>
            </a:prstGeom>
            <a:solidFill>
              <a:srgbClr val="542D90">
                <a:lumMod val="75000"/>
              </a:srgbClr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4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31339" y="3743616"/>
              <a:ext cx="265929" cy="665629"/>
            </a:xfrm>
            <a:prstGeom prst="rect">
              <a:avLst/>
            </a:prstGeom>
            <a:solidFill>
              <a:srgbClr val="FEC60B">
                <a:lumMod val="75000"/>
              </a:srgbClr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5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44910" y="4694019"/>
              <a:ext cx="265929" cy="665629"/>
            </a:xfrm>
            <a:prstGeom prst="rect">
              <a:avLst/>
            </a:prstGeom>
            <a:solidFill>
              <a:srgbClr val="008000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2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88124" y="4694019"/>
              <a:ext cx="265929" cy="665629"/>
            </a:xfrm>
            <a:prstGeom prst="rect">
              <a:avLst/>
            </a:prstGeom>
            <a:solidFill>
              <a:srgbClr val="542D90">
                <a:lumMod val="75000"/>
              </a:srgbClr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4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631339" y="4694019"/>
              <a:ext cx="265929" cy="665629"/>
            </a:xfrm>
            <a:prstGeom prst="rect">
              <a:avLst/>
            </a:prstGeom>
            <a:solidFill>
              <a:srgbClr val="AAB5C2">
                <a:lumMod val="50000"/>
              </a:srgbClr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6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755487" y="5638404"/>
              <a:ext cx="265929" cy="665629"/>
            </a:xfrm>
            <a:prstGeom prst="rect">
              <a:avLst/>
            </a:prstGeom>
            <a:solidFill>
              <a:srgbClr val="FF6600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3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98702" y="5638404"/>
              <a:ext cx="265929" cy="665629"/>
            </a:xfrm>
            <a:prstGeom prst="rect">
              <a:avLst/>
            </a:prstGeom>
            <a:solidFill>
              <a:srgbClr val="FEC60B">
                <a:lumMod val="75000"/>
              </a:srgbClr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5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41916" y="5638404"/>
              <a:ext cx="265929" cy="665629"/>
            </a:xfrm>
            <a:prstGeom prst="rect">
              <a:avLst/>
            </a:prstGeom>
            <a:solidFill>
              <a:srgbClr val="AAB5C2">
                <a:lumMod val="50000"/>
              </a:srgbClr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6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43809" y="2989231"/>
              <a:ext cx="265929" cy="665629"/>
            </a:xfrm>
            <a:prstGeom prst="rect">
              <a:avLst/>
            </a:prstGeom>
            <a:solidFill>
              <a:srgbClr val="3366FF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1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43809" y="3878587"/>
              <a:ext cx="265929" cy="665629"/>
            </a:xfrm>
            <a:prstGeom prst="rect">
              <a:avLst/>
            </a:prstGeom>
            <a:solidFill>
              <a:srgbClr val="008000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43809" y="4701596"/>
              <a:ext cx="265929" cy="665629"/>
            </a:xfrm>
            <a:prstGeom prst="rect">
              <a:avLst/>
            </a:prstGeom>
            <a:solidFill>
              <a:srgbClr val="FF6600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121381" y="3302221"/>
              <a:ext cx="265929" cy="665629"/>
            </a:xfrm>
            <a:prstGeom prst="rect">
              <a:avLst/>
            </a:prstGeom>
            <a:solidFill>
              <a:srgbClr val="3366FF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564595" y="3302221"/>
              <a:ext cx="265929" cy="665629"/>
            </a:xfrm>
            <a:prstGeom prst="rect">
              <a:avLst/>
            </a:prstGeom>
            <a:solidFill>
              <a:srgbClr val="008000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07809" y="3302221"/>
              <a:ext cx="265929" cy="665629"/>
            </a:xfrm>
            <a:prstGeom prst="rect">
              <a:avLst/>
            </a:prstGeom>
            <a:solidFill>
              <a:srgbClr val="FF6600"/>
            </a:solidFill>
            <a:ln w="28575" cap="flat" cmpd="sng" algn="ctr">
              <a:noFill/>
              <a:prstDash val="solid"/>
            </a:ln>
            <a:effectLst>
              <a:reflection blurRad="101600" stA="26000" endPos="20000" dist="12700" dir="5400000" sy="-100000" rotWithShape="0"/>
            </a:effectLst>
          </p:spPr>
          <p:txBody>
            <a:bodyPr lIns="101858" tIns="50929" rIns="101858" bIns="50929" anchor="ctr"/>
            <a:lstStyle/>
            <a:p>
              <a:pPr algn="ctr" defTabSz="508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orbel"/>
                  <a:ea typeface="+mn-ea"/>
                </a:rPr>
                <a:t>3</a:t>
              </a:r>
            </a:p>
          </p:txBody>
        </p:sp>
        <p:pic>
          <p:nvPicPr>
            <p:cNvPr id="43" name="Picture 42"/>
            <p:cNvPicPr>
              <a:picLocks/>
            </p:cNvPicPr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422023" y="2652232"/>
              <a:ext cx="1535684" cy="883068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2764840" y="6127045"/>
            <a:ext cx="346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β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761331" y="5462507"/>
            <a:ext cx="346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β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764840" y="6756369"/>
            <a:ext cx="346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20995"/>
      </p:ext>
    </p:extLst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Bandwidth Limited regime </a:t>
            </a:r>
            <a:r>
              <a:rPr lang="en-US" dirty="0" smtClean="0"/>
              <a:t>(cont’d)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780" y="1748753"/>
            <a:ext cx="1282700" cy="584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26084" y="927999"/>
            <a:ext cx="3832316" cy="791534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pPr marL="342659" indent="-342659">
              <a:buFont typeface="Arial"/>
              <a:buChar char="•"/>
            </a:pPr>
            <a:r>
              <a:rPr lang="en-US" dirty="0" smtClean="0"/>
              <a:t>We want to show that for any β: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730" y="5302914"/>
            <a:ext cx="1592933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pPr marL="342659" indent="-342659">
              <a:buFont typeface="Arial"/>
              <a:buChar char="•"/>
            </a:pPr>
            <a:r>
              <a:rPr lang="en-US" dirty="0" smtClean="0"/>
              <a:t>Secrecy: </a:t>
            </a:r>
            <a:endParaRPr lang="en-US" dirty="0"/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36" y="5422650"/>
            <a:ext cx="1536700" cy="2921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6752" y="940163"/>
            <a:ext cx="6189335" cy="4118874"/>
            <a:chOff x="36749" y="940157"/>
            <a:chExt cx="6189335" cy="4118875"/>
          </a:xfrm>
        </p:grpSpPr>
        <p:sp>
          <p:nvSpPr>
            <p:cNvPr id="87" name="Rectangle 86"/>
            <p:cNvSpPr/>
            <p:nvPr/>
          </p:nvSpPr>
          <p:spPr>
            <a:xfrm>
              <a:off x="3907779" y="3131624"/>
              <a:ext cx="231830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>
                      <a:lumMod val="6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D</a:t>
              </a:r>
              <a:r>
                <a:rPr lang="en-US" sz="2000" b="1" baseline="-25000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>
                      <a:lumMod val="6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r>
                <a:rPr lang="en-US" sz="2000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>
                      <a:lumMod val="6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=(D</a:t>
              </a:r>
              <a:r>
                <a:rPr lang="en-US" sz="2000" b="1" baseline="-25000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>
                      <a:lumMod val="6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21</a:t>
              </a:r>
              <a:r>
                <a:rPr lang="en-US" sz="2000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>
                      <a:lumMod val="6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,D</a:t>
              </a:r>
              <a:r>
                <a:rPr lang="en-US" sz="2000" b="1" baseline="-25000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>
                      <a:lumMod val="6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31</a:t>
              </a:r>
              <a:r>
                <a:rPr lang="en-US" sz="2000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>
                      <a:lumMod val="6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,D</a:t>
              </a:r>
              <a:r>
                <a:rPr lang="en-US" sz="2000" b="1" baseline="-25000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>
                      <a:lumMod val="6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41</a:t>
              </a:r>
              <a:r>
                <a:rPr lang="en-US" sz="2000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>
                      <a:lumMod val="6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)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6749" y="940157"/>
              <a:ext cx="4861919" cy="4118875"/>
              <a:chOff x="36749" y="940157"/>
              <a:chExt cx="4861919" cy="411887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72974" y="1344797"/>
                <a:ext cx="3820326" cy="741736"/>
                <a:chOff x="1327575" y="3284109"/>
                <a:chExt cx="4121570" cy="856795"/>
              </a:xfrm>
            </p:grpSpPr>
            <p:pic>
              <p:nvPicPr>
                <p:cNvPr id="20" name="Picture 19" descr="party1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52241" y="3301708"/>
                  <a:ext cx="756827" cy="834610"/>
                </a:xfrm>
                <a:prstGeom prst="rect">
                  <a:avLst/>
                </a:prstGeom>
              </p:spPr>
            </p:pic>
            <p:pic>
              <p:nvPicPr>
                <p:cNvPr id="21" name="Picture 20" descr="party2.jp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7107" y="3284109"/>
                  <a:ext cx="786775" cy="856795"/>
                </a:xfrm>
                <a:prstGeom prst="rect">
                  <a:avLst/>
                </a:prstGeom>
              </p:spPr>
            </p:pic>
            <p:pic>
              <p:nvPicPr>
                <p:cNvPr id="22" name="Picture 21" descr="party4.jp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3285" y="3315689"/>
                  <a:ext cx="745860" cy="825212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8">
                  <a:alphaModFix/>
                </a:blip>
                <a:srcRect r="55200"/>
                <a:stretch>
                  <a:fillRect/>
                </a:stretch>
              </p:blipFill>
              <p:spPr>
                <a:xfrm>
                  <a:off x="1327575" y="3389024"/>
                  <a:ext cx="795877" cy="751876"/>
                </a:xfrm>
                <a:prstGeom prst="rect">
                  <a:avLst/>
                </a:prstGeom>
              </p:spPr>
            </p:pic>
          </p:grpSp>
          <p:sp>
            <p:nvSpPr>
              <p:cNvPr id="40" name="TextBox 39"/>
              <p:cNvSpPr txBox="1"/>
              <p:nvPr/>
            </p:nvSpPr>
            <p:spPr>
              <a:xfrm>
                <a:off x="1547756" y="2204976"/>
                <a:ext cx="560944" cy="400099"/>
              </a:xfrm>
              <a:prstGeom prst="rect">
                <a:avLst/>
              </a:prstGeom>
              <a:solidFill>
                <a:srgbClr val="FAF6FB"/>
              </a:solidFill>
              <a:ln>
                <a:solidFill>
                  <a:srgbClr val="660066"/>
                </a:solidFill>
              </a:ln>
            </p:spPr>
            <p:txBody>
              <a:bodyPr wrap="square" lIns="91429" tIns="45715" rIns="91429" bIns="45715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660066"/>
                    </a:solidFill>
                  </a:rPr>
                  <a:t>W</a:t>
                </a:r>
                <a:r>
                  <a:rPr lang="en-US" sz="2000" baseline="-25000" dirty="0">
                    <a:solidFill>
                      <a:srgbClr val="660066"/>
                    </a:solidFill>
                  </a:rPr>
                  <a:t>2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627731" y="2206209"/>
                <a:ext cx="560944" cy="400099"/>
              </a:xfrm>
              <a:prstGeom prst="rect">
                <a:avLst/>
              </a:prstGeom>
              <a:solidFill>
                <a:srgbClr val="FAF6FB"/>
              </a:solidFill>
              <a:ln>
                <a:solidFill>
                  <a:srgbClr val="660066"/>
                </a:solidFill>
              </a:ln>
            </p:spPr>
            <p:txBody>
              <a:bodyPr wrap="square" lIns="91429" tIns="45715" rIns="91429" bIns="45715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660066"/>
                    </a:solidFill>
                  </a:rPr>
                  <a:t>W</a:t>
                </a:r>
                <a:r>
                  <a:rPr lang="en-US" sz="2000" baseline="-25000" dirty="0">
                    <a:solidFill>
                      <a:srgbClr val="660066"/>
                    </a:solidFill>
                  </a:rPr>
                  <a:t>3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601955" y="2194766"/>
                <a:ext cx="554814" cy="400099"/>
              </a:xfrm>
              <a:prstGeom prst="rect">
                <a:avLst/>
              </a:prstGeom>
              <a:solidFill>
                <a:srgbClr val="FAF6FB"/>
              </a:solidFill>
              <a:ln>
                <a:solidFill>
                  <a:srgbClr val="660066"/>
                </a:solidFill>
              </a:ln>
            </p:spPr>
            <p:txBody>
              <a:bodyPr wrap="square" lIns="91429" tIns="45715" rIns="91429" bIns="45715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660066"/>
                    </a:solidFill>
                  </a:rPr>
                  <a:t>W</a:t>
                </a:r>
                <a:r>
                  <a:rPr lang="en-US" sz="2000" baseline="-25000" dirty="0">
                    <a:solidFill>
                      <a:srgbClr val="660066"/>
                    </a:solidFill>
                  </a:rPr>
                  <a:t>4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30556" y="2202411"/>
                <a:ext cx="554814" cy="400099"/>
              </a:xfrm>
              <a:prstGeom prst="rect">
                <a:avLst/>
              </a:prstGeom>
              <a:solidFill>
                <a:srgbClr val="FAF6FB"/>
              </a:solidFill>
              <a:ln>
                <a:solidFill>
                  <a:srgbClr val="660066"/>
                </a:solidFill>
              </a:ln>
              <a:effectLst/>
            </p:spPr>
            <p:txBody>
              <a:bodyPr wrap="square" lIns="91429" tIns="45715" rIns="91429" bIns="45715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660066"/>
                    </a:solidFill>
                  </a:rPr>
                  <a:t>W</a:t>
                </a:r>
                <a:r>
                  <a:rPr lang="en-US" sz="2000" baseline="-25000" dirty="0">
                    <a:solidFill>
                      <a:srgbClr val="660066"/>
                    </a:solidFill>
                  </a:rPr>
                  <a:t>1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2974" y="940157"/>
                <a:ext cx="851894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C45D"/>
                    </a:solidFill>
                  </a:rPr>
                  <a:t>Party 1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470153" y="940157"/>
                <a:ext cx="851894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C45D"/>
                    </a:solidFill>
                  </a:rPr>
                  <a:t>Party 2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577592" y="940157"/>
                <a:ext cx="851894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C45D"/>
                    </a:solidFill>
                  </a:rPr>
                  <a:t>Party 3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505463" y="940157"/>
                <a:ext cx="851894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C45D"/>
                    </a:solidFill>
                  </a:rPr>
                  <a:t>Party 4</a:t>
                </a:r>
              </a:p>
            </p:txBody>
          </p:sp>
          <p:pic>
            <p:nvPicPr>
              <p:cNvPr id="48" name="Picture 47"/>
              <p:cNvPicPr>
                <a:picLocks/>
              </p:cNvPicPr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36749" y="1325825"/>
                <a:ext cx="1535684" cy="883068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8">
                <a:alphaModFix/>
              </a:blip>
              <a:srcRect r="55200"/>
              <a:stretch>
                <a:fillRect/>
              </a:stretch>
            </p:blipFill>
            <p:spPr>
              <a:xfrm>
                <a:off x="2970717" y="3460336"/>
                <a:ext cx="737707" cy="650907"/>
              </a:xfrm>
              <a:prstGeom prst="rect">
                <a:avLst/>
              </a:prstGeom>
            </p:spPr>
          </p:pic>
          <p:cxnSp>
            <p:nvCxnSpPr>
              <p:cNvPr id="59" name="Straight Arrow Connector 58"/>
              <p:cNvCxnSpPr/>
              <p:nvPr/>
            </p:nvCxnSpPr>
            <p:spPr>
              <a:xfrm>
                <a:off x="2108700" y="2605075"/>
                <a:ext cx="684423" cy="6689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41" idx="2"/>
              </p:cNvCxnSpPr>
              <p:nvPr/>
            </p:nvCxnSpPr>
            <p:spPr>
              <a:xfrm>
                <a:off x="2908203" y="2606308"/>
                <a:ext cx="280479" cy="66775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3741823" y="2616519"/>
                <a:ext cx="0" cy="6575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2970717" y="4188120"/>
                <a:ext cx="1083309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C45D"/>
                    </a:solidFill>
                  </a:rPr>
                  <a:t>Party 1’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269805" y="2707227"/>
                <a:ext cx="564651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>
                    <a:ln w="17780" cmpd="sng">
                      <a:noFill/>
                      <a:prstDash val="solid"/>
                      <a:miter lim="800000"/>
                    </a:ln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D</a:t>
                </a:r>
                <a:r>
                  <a:rPr lang="en-US" sz="2000" b="1" baseline="-25000" dirty="0">
                    <a:ln w="17780" cmpd="sng">
                      <a:noFill/>
                      <a:prstDash val="solid"/>
                      <a:miter lim="800000"/>
                    </a:ln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21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921470" y="2707227"/>
                <a:ext cx="564651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>
                    <a:ln w="17780" cmpd="sng">
                      <a:noFill/>
                      <a:prstDash val="solid"/>
                      <a:miter lim="800000"/>
                    </a:ln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D</a:t>
                </a:r>
                <a:r>
                  <a:rPr lang="en-US" sz="2000" b="1" baseline="-25000" dirty="0">
                    <a:ln w="17780" cmpd="sng">
                      <a:noFill/>
                      <a:prstDash val="solid"/>
                      <a:miter lim="800000"/>
                    </a:ln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31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587842" y="2714165"/>
                <a:ext cx="564651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>
                    <a:ln w="17780" cmpd="sng">
                      <a:noFill/>
                      <a:prstDash val="solid"/>
                      <a:miter lim="800000"/>
                    </a:ln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D</a:t>
                </a:r>
                <a:r>
                  <a:rPr lang="en-US" sz="2000" b="1" baseline="-25000" dirty="0">
                    <a:ln w="17780" cmpd="sng">
                      <a:noFill/>
                      <a:prstDash val="solid"/>
                      <a:miter lim="800000"/>
                    </a:ln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41</a:t>
                </a:r>
              </a:p>
            </p:txBody>
          </p:sp>
          <p:cxnSp>
            <p:nvCxnSpPr>
              <p:cNvPr id="74" name="Curved Connector 73"/>
              <p:cNvCxnSpPr/>
              <p:nvPr/>
            </p:nvCxnSpPr>
            <p:spPr>
              <a:xfrm>
                <a:off x="2138940" y="3095917"/>
                <a:ext cx="2154360" cy="364419"/>
              </a:xfrm>
              <a:prstGeom prst="curvedConnector3">
                <a:avLst>
                  <a:gd name="adj1" fmla="val 105444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3738486" y="3558187"/>
                <a:ext cx="554814" cy="400099"/>
              </a:xfrm>
              <a:prstGeom prst="rect">
                <a:avLst/>
              </a:prstGeom>
              <a:solidFill>
                <a:srgbClr val="FAF6FB"/>
              </a:solidFill>
              <a:ln>
                <a:solidFill>
                  <a:srgbClr val="660066"/>
                </a:solidFill>
              </a:ln>
              <a:effectLst/>
            </p:spPr>
            <p:txBody>
              <a:bodyPr wrap="square" lIns="91429" tIns="45715" rIns="91429" bIns="45715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660066"/>
                    </a:solidFill>
                  </a:rPr>
                  <a:t>W</a:t>
                </a:r>
                <a:r>
                  <a:rPr lang="en-US" sz="2000" baseline="-25000" dirty="0">
                    <a:solidFill>
                      <a:srgbClr val="660066"/>
                    </a:solidFill>
                  </a:rPr>
                  <a:t>1</a:t>
                </a:r>
              </a:p>
            </p:txBody>
          </p:sp>
          <p:pic>
            <p:nvPicPr>
              <p:cNvPr id="89" name="Picture 88" descr="latex-image-1.pd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7731" y="4732585"/>
                <a:ext cx="2270937" cy="326447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14894" y="3404288"/>
                <a:ext cx="2207152" cy="1151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</a:t>
                </a:r>
                <a:r>
                  <a:rPr lang="en-US" dirty="0" err="1" smtClean="0"/>
                  <a:t>n,k</a:t>
                </a:r>
                <a:r>
                  <a:rPr lang="en-US" dirty="0" smtClean="0"/>
                  <a:t>)=(4,2) secret sharing l=1</a:t>
                </a:r>
                <a:endParaRPr lang="en-US" dirty="0"/>
              </a:p>
            </p:txBody>
          </p:sp>
        </p:grpSp>
      </p:grp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90" y="5903894"/>
            <a:ext cx="3136900" cy="2921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71279" y="5714754"/>
            <a:ext cx="2197757" cy="1783155"/>
            <a:chOff x="7302540" y="3207214"/>
            <a:chExt cx="2197757" cy="1783155"/>
          </a:xfrm>
        </p:grpSpPr>
        <p:pic>
          <p:nvPicPr>
            <p:cNvPr id="27" name="Picture 26" descr="Screen Shot 2016-02-09 at 12.46.44 PM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540" y="3207214"/>
              <a:ext cx="2197757" cy="1783155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2226" y="3830311"/>
              <a:ext cx="429715" cy="242203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3192" y="3876307"/>
              <a:ext cx="161170" cy="196207"/>
            </a:xfrm>
            <a:prstGeom prst="rect">
              <a:avLst/>
            </a:prstGeom>
          </p:spPr>
        </p:pic>
      </p:grp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56" y="6791330"/>
            <a:ext cx="3136900" cy="70657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329247" y="6262648"/>
            <a:ext cx="1259143" cy="442721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dirty="0" smtClean="0"/>
              <a:t>Similarly</a:t>
            </a:r>
            <a:endParaRPr lang="en-US" dirty="0"/>
          </a:p>
        </p:txBody>
      </p:sp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18" y="2528295"/>
            <a:ext cx="4330267" cy="29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26043"/>
      </p:ext>
    </p:extLst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70" y="4469727"/>
            <a:ext cx="9805481" cy="3302674"/>
          </a:xfrm>
        </p:spPr>
        <p:txBody>
          <a:bodyPr/>
          <a:lstStyle/>
          <a:p>
            <a:r>
              <a:rPr lang="en-US" sz="2400" dirty="0" smtClean="0"/>
              <a:t>Characterization </a:t>
            </a:r>
            <a:r>
              <a:rPr lang="en-US" sz="2400" dirty="0"/>
              <a:t>of the secrecy capacity for any (</a:t>
            </a:r>
            <a:r>
              <a:rPr lang="en-US" sz="2400" dirty="0" err="1"/>
              <a:t>n,k</a:t>
            </a:r>
            <a:r>
              <a:rPr lang="en-US" sz="2400" dirty="0"/>
              <a:t>) secret sharing with any d and l.</a:t>
            </a:r>
          </a:p>
          <a:p>
            <a:r>
              <a:rPr lang="en-US" sz="2400" dirty="0" smtClean="0"/>
              <a:t>Security in the case of functional repair?</a:t>
            </a:r>
          </a:p>
          <a:p>
            <a:r>
              <a:rPr lang="en-US" sz="2400" dirty="0" smtClean="0"/>
              <a:t>What if the parties are malicious? [Bitar, </a:t>
            </a:r>
            <a:r>
              <a:rPr lang="en-US" sz="2400" b="1" dirty="0" smtClean="0"/>
              <a:t>ER</a:t>
            </a:r>
            <a:r>
              <a:rPr lang="en-US" sz="2400" dirty="0" smtClean="0"/>
              <a:t> ‘15] [</a:t>
            </a:r>
            <a:r>
              <a:rPr lang="en-US" sz="2400" dirty="0" err="1" smtClean="0"/>
              <a:t>Pawar</a:t>
            </a:r>
            <a:r>
              <a:rPr lang="en-US" sz="2400" dirty="0" smtClean="0"/>
              <a:t>, </a:t>
            </a:r>
            <a:r>
              <a:rPr lang="en-US" sz="2400" b="1" dirty="0" smtClean="0"/>
              <a:t>ER</a:t>
            </a:r>
            <a:r>
              <a:rPr lang="en-US" sz="2400" dirty="0" smtClean="0"/>
              <a:t>, </a:t>
            </a:r>
            <a:r>
              <a:rPr lang="en-US" sz="2400" dirty="0" err="1" smtClean="0"/>
              <a:t>Ramchandran</a:t>
            </a:r>
            <a:r>
              <a:rPr lang="en-US" sz="2400" dirty="0" smtClean="0"/>
              <a:t> ‘11] </a:t>
            </a:r>
            <a:endParaRPr lang="en-US" sz="2400" dirty="0"/>
          </a:p>
          <a:p>
            <a:r>
              <a:rPr lang="en-US" sz="2400" dirty="0" smtClean="0"/>
              <a:t>MDS codes are everywhere. What is the maximum secret size that they can achieve?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928476"/>
              </p:ext>
            </p:extLst>
          </p:nvPr>
        </p:nvGraphicFramePr>
        <p:xfrm>
          <a:off x="83872" y="1054291"/>
          <a:ext cx="9805481" cy="2767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6746"/>
                <a:gridCol w="704820"/>
                <a:gridCol w="732950"/>
                <a:gridCol w="802755"/>
                <a:gridCol w="3450648"/>
                <a:gridCol w="1042384"/>
                <a:gridCol w="975178"/>
              </a:tblGrid>
              <a:tr h="83787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n,k</a:t>
                      </a:r>
                      <a:r>
                        <a:rPr lang="en-US" dirty="0" smtClean="0"/>
                        <a:t>) secret</a:t>
                      </a:r>
                      <a:r>
                        <a:rPr lang="en-US" baseline="0" dirty="0" smtClean="0"/>
                        <a:t> sharing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k=2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k=3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k=4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k=n-2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k=n-1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87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Perfect secret</a:t>
                      </a:r>
                      <a:r>
                        <a:rPr lang="en-US" baseline="0" dirty="0" smtClean="0"/>
                        <a:t> sharing (l=k-1)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177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Imperfect secret sharing (l&lt;k-1)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4117" y="2090498"/>
            <a:ext cx="291118" cy="2841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7994" y="2100805"/>
            <a:ext cx="291118" cy="284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7994" y="3074771"/>
            <a:ext cx="291118" cy="284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3126" y="2100805"/>
            <a:ext cx="291118" cy="284186"/>
          </a:xfrm>
          <a:prstGeom prst="rect">
            <a:avLst/>
          </a:prstGeom>
        </p:spPr>
      </p:pic>
      <p:pic>
        <p:nvPicPr>
          <p:cNvPr id="13" name="Picture 12" descr="question mar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5531" r="26921" b="5131"/>
          <a:stretch/>
        </p:blipFill>
        <p:spPr>
          <a:xfrm>
            <a:off x="9079195" y="2777983"/>
            <a:ext cx="485049" cy="10000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89112" y="3864225"/>
            <a:ext cx="36812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1: Summary of results</a:t>
            </a:r>
            <a:endParaRPr lang="en-US" dirty="0"/>
          </a:p>
        </p:txBody>
      </p:sp>
      <p:pic>
        <p:nvPicPr>
          <p:cNvPr id="15" name="Picture 14" descr="question mar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5531" r="26921" b="5131"/>
          <a:stretch/>
        </p:blipFill>
        <p:spPr>
          <a:xfrm>
            <a:off x="5875015" y="2777983"/>
            <a:ext cx="485049" cy="1000071"/>
          </a:xfrm>
          <a:prstGeom prst="rect">
            <a:avLst/>
          </a:prstGeom>
        </p:spPr>
      </p:pic>
      <p:pic>
        <p:nvPicPr>
          <p:cNvPr id="16" name="Picture 15" descr="question mar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5531" r="26921" b="5131"/>
          <a:stretch/>
        </p:blipFill>
        <p:spPr>
          <a:xfrm>
            <a:off x="5875015" y="1777912"/>
            <a:ext cx="485049" cy="10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81763"/>
      </p:ext>
    </p:extLst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/>
          <p:cNvPicPr>
            <a:picLocks noChangeAspect="1"/>
          </p:cNvPicPr>
          <p:nvPr/>
        </p:nvPicPr>
        <p:blipFill>
          <a:blip r:embed="rId4">
            <a:alphaModFix/>
          </a:blip>
          <a:srcRect r="55200"/>
          <a:stretch>
            <a:fillRect/>
          </a:stretch>
        </p:blipFill>
        <p:spPr>
          <a:xfrm>
            <a:off x="3622494" y="1716216"/>
            <a:ext cx="502721" cy="568554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Verdana"/>
                <a:cs typeface="Verdana"/>
              </a:rPr>
              <a:t>How to repair MDS (Shamir’s) Scheme?</a:t>
            </a:r>
            <a:endParaRPr lang="en-US" altLang="zh-CN" dirty="0">
              <a:latin typeface="Verdana"/>
              <a:cs typeface="Verdana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833384" y="1261857"/>
            <a:ext cx="1004794" cy="1278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3622494" y="1278073"/>
            <a:ext cx="1004794" cy="1278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pPr algn="ctr"/>
            <a:endParaRPr lang="en-US"/>
          </a:p>
        </p:txBody>
      </p:sp>
      <p:grpSp>
        <p:nvGrpSpPr>
          <p:cNvPr id="116" name="Group 35"/>
          <p:cNvGrpSpPr/>
          <p:nvPr/>
        </p:nvGrpSpPr>
        <p:grpSpPr>
          <a:xfrm>
            <a:off x="675536" y="4512533"/>
            <a:ext cx="8655627" cy="3220633"/>
            <a:chOff x="65120" y="902950"/>
            <a:chExt cx="9563919" cy="2077938"/>
          </a:xfrm>
        </p:grpSpPr>
        <p:sp>
          <p:nvSpPr>
            <p:cNvPr id="117" name="Rounded Rectangle 116"/>
            <p:cNvSpPr/>
            <p:nvPr/>
          </p:nvSpPr>
          <p:spPr>
            <a:xfrm>
              <a:off x="65120" y="902953"/>
              <a:ext cx="9563919" cy="1674009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8" name="TextBox 117"/>
            <p:cNvSpPr txBox="1"/>
            <p:nvPr/>
          </p:nvSpPr>
          <p:spPr>
            <a:xfrm>
              <a:off x="170822" y="902950"/>
              <a:ext cx="9458217" cy="2077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u="sng" dirty="0">
                  <a:solidFill>
                    <a:srgbClr val="660066"/>
                  </a:solidFill>
                </a:rPr>
                <a:t>Theorem</a:t>
              </a:r>
              <a:r>
                <a:rPr lang="en-US" sz="2500" dirty="0">
                  <a:solidFill>
                    <a:srgbClr val="660066"/>
                  </a:solidFill>
                </a:rPr>
                <a:t>:  </a:t>
              </a:r>
              <a:r>
                <a:rPr lang="en-US" sz="2400" dirty="0">
                  <a:solidFill>
                    <a:srgbClr val="000000"/>
                  </a:solidFill>
                  <a:latin typeface="Helvetica Neue"/>
                  <a:cs typeface="Helvetica Neue"/>
                </a:rPr>
                <a:t>[</a:t>
              </a:r>
              <a:r>
                <a:rPr lang="en-US" sz="2400" dirty="0" err="1">
                  <a:solidFill>
                    <a:srgbClr val="000000"/>
                  </a:solidFill>
                  <a:latin typeface="Helvetica Neue"/>
                  <a:cs typeface="Helvetica Neue"/>
                </a:rPr>
                <a:t>Goparaju</a:t>
              </a:r>
              <a:r>
                <a:rPr lang="en-US" sz="2400" dirty="0">
                  <a:solidFill>
                    <a:srgbClr val="000000"/>
                  </a:solidFill>
                  <a:latin typeface="Helvetica Neue"/>
                  <a:cs typeface="Helvetica Neue"/>
                </a:rPr>
                <a:t>, R., </a:t>
              </a:r>
              <a:r>
                <a:rPr lang="en-US" sz="2400" dirty="0" err="1">
                  <a:solidFill>
                    <a:srgbClr val="000000"/>
                  </a:solidFill>
                  <a:latin typeface="Helvetica Neue"/>
                  <a:cs typeface="Helvetica Neue"/>
                </a:rPr>
                <a:t>Calderbank</a:t>
              </a:r>
              <a:r>
                <a:rPr lang="en-US" sz="2400" dirty="0">
                  <a:solidFill>
                    <a:srgbClr val="000000"/>
                  </a:solidFill>
                  <a:latin typeface="Helvetica Neue"/>
                  <a:cs typeface="Helvetica Neue"/>
                </a:rPr>
                <a:t>, Poor </a:t>
              </a:r>
              <a:r>
                <a:rPr lang="en-US" sz="2400" dirty="0" err="1">
                  <a:solidFill>
                    <a:srgbClr val="000000"/>
                  </a:solidFill>
                  <a:latin typeface="Helvetica Neue"/>
                  <a:cs typeface="Helvetica Neue"/>
                </a:rPr>
                <a:t>Netcod</a:t>
              </a:r>
              <a:r>
                <a:rPr lang="en-US" sz="2400" dirty="0">
                  <a:solidFill>
                    <a:srgbClr val="000000"/>
                  </a:solidFill>
                  <a:latin typeface="Helvetica Neue"/>
                  <a:cs typeface="Helvetica Neue"/>
                </a:rPr>
                <a:t> ’13]</a:t>
              </a:r>
            </a:p>
            <a:p>
              <a:r>
                <a:rPr lang="en-US" sz="2500" dirty="0" smtClean="0">
                  <a:solidFill>
                    <a:srgbClr val="660066"/>
                  </a:solidFill>
                </a:rPr>
                <a:t> </a:t>
              </a:r>
              <a:r>
                <a:rPr lang="en-US" sz="2500" dirty="0" smtClean="0"/>
                <a:t>The </a:t>
              </a:r>
              <a:r>
                <a:rPr lang="en-US" sz="2500" dirty="0"/>
                <a:t>linear secure capacity of an (</a:t>
              </a:r>
              <a:r>
                <a:rPr lang="en-US" sz="2500" dirty="0" err="1"/>
                <a:t>n,k</a:t>
              </a:r>
              <a:r>
                <a:rPr lang="en-US" sz="2500" dirty="0"/>
                <a:t>) storage system with exact repair is</a:t>
              </a:r>
            </a:p>
            <a:p>
              <a:endParaRPr lang="en-US" sz="2500" dirty="0"/>
            </a:p>
            <a:p>
              <a:endParaRPr lang="en-US" sz="2500" dirty="0"/>
            </a:p>
            <a:p>
              <a:r>
                <a:rPr lang="en-US" sz="2500" dirty="0"/>
                <a:t> where </a:t>
              </a:r>
              <a:r>
                <a:rPr lang="en-US" sz="2500" dirty="0" smtClean="0"/>
                <a:t>l </a:t>
              </a:r>
              <a:r>
                <a:rPr lang="en-US" sz="2500" dirty="0"/>
                <a:t>is the </a:t>
              </a:r>
              <a:r>
                <a:rPr lang="en-US" sz="2500" dirty="0" err="1"/>
                <a:t>nbr</a:t>
              </a:r>
              <a:r>
                <a:rPr lang="en-US" sz="2500" dirty="0"/>
                <a:t> of </a:t>
              </a:r>
              <a:r>
                <a:rPr lang="en-US" sz="2500" dirty="0" smtClean="0"/>
                <a:t>eavesdropping parties</a:t>
              </a:r>
              <a:endParaRPr lang="en-US" sz="2000" dirty="0">
                <a:solidFill>
                  <a:srgbClr val="000000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7918" y="7290445"/>
            <a:ext cx="8313242" cy="442721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dirty="0" smtClean="0"/>
              <a:t>Achievable for d=n-1 (contact all available nodes when repairing) </a:t>
            </a:r>
            <a:endParaRPr lang="en-US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02" y="5513529"/>
            <a:ext cx="4071378" cy="82831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29953" y="930867"/>
            <a:ext cx="5961972" cy="3514597"/>
            <a:chOff x="-65270" y="3486572"/>
            <a:chExt cx="5961972" cy="3514597"/>
          </a:xfrm>
        </p:grpSpPr>
        <p:pic>
          <p:nvPicPr>
            <p:cNvPr id="38" name="Picture 37" descr="party1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88" y="3648618"/>
              <a:ext cx="604383" cy="797368"/>
            </a:xfrm>
            <a:prstGeom prst="rect">
              <a:avLst/>
            </a:prstGeom>
          </p:spPr>
        </p:pic>
        <p:pic>
          <p:nvPicPr>
            <p:cNvPr id="39" name="Picture 38" descr="party2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837" y="3648625"/>
              <a:ext cx="586770" cy="764459"/>
            </a:xfrm>
            <a:prstGeom prst="rect">
              <a:avLst/>
            </a:prstGeom>
          </p:spPr>
        </p:pic>
        <p:pic>
          <p:nvPicPr>
            <p:cNvPr id="40" name="Picture 39" descr="party4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819" y="3610331"/>
              <a:ext cx="586781" cy="7766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alphaModFix/>
            </a:blip>
            <a:srcRect r="55200"/>
            <a:stretch>
              <a:fillRect/>
            </a:stretch>
          </p:blipFill>
          <p:spPr>
            <a:xfrm>
              <a:off x="1643782" y="3629260"/>
              <a:ext cx="676385" cy="764459"/>
            </a:xfrm>
            <a:prstGeom prst="rect">
              <a:avLst/>
            </a:prstGeom>
          </p:spPr>
        </p:pic>
        <p:pic>
          <p:nvPicPr>
            <p:cNvPr id="42" name="Picture 41" descr="party5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4678" y="3629254"/>
              <a:ext cx="408526" cy="820094"/>
            </a:xfrm>
            <a:prstGeom prst="rect">
              <a:avLst/>
            </a:prstGeom>
          </p:spPr>
        </p:pic>
        <p:pic>
          <p:nvPicPr>
            <p:cNvPr id="43" name="Picture 42" descr="milovanderlinden-businessman.pn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275"/>
            <a:stretch/>
          </p:blipFill>
          <p:spPr>
            <a:xfrm>
              <a:off x="2235044" y="3503168"/>
              <a:ext cx="708551" cy="88384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alphaModFix/>
            </a:blip>
            <a:srcRect r="55200"/>
            <a:stretch>
              <a:fillRect/>
            </a:stretch>
          </p:blipFill>
          <p:spPr>
            <a:xfrm>
              <a:off x="3352927" y="3648625"/>
              <a:ext cx="676385" cy="76445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068117" y="3596716"/>
              <a:ext cx="417443" cy="442721"/>
            </a:xfrm>
            <a:prstGeom prst="rect">
              <a:avLst/>
            </a:prstGeom>
            <a:noFill/>
          </p:spPr>
          <p:txBody>
            <a:bodyPr wrap="none" lIns="91378" tIns="45688" rIns="91378" bIns="45688" rtlCol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7963" y="4511690"/>
              <a:ext cx="339197" cy="442721"/>
            </a:xfrm>
            <a:prstGeom prst="rect">
              <a:avLst/>
            </a:prstGeom>
            <a:noFill/>
          </p:spPr>
          <p:txBody>
            <a:bodyPr wrap="none" lIns="91378" tIns="45688" rIns="91378" bIns="45688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00743" y="4511690"/>
              <a:ext cx="339197" cy="442721"/>
            </a:xfrm>
            <a:prstGeom prst="rect">
              <a:avLst/>
            </a:prstGeom>
            <a:noFill/>
          </p:spPr>
          <p:txBody>
            <a:bodyPr wrap="none" lIns="91378" tIns="45688" rIns="91378" bIns="45688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82767" y="4511690"/>
              <a:ext cx="339197" cy="442721"/>
            </a:xfrm>
            <a:prstGeom prst="rect">
              <a:avLst/>
            </a:prstGeom>
            <a:noFill/>
          </p:spPr>
          <p:txBody>
            <a:bodyPr wrap="none" lIns="91378" tIns="45688" rIns="91378" bIns="45688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3322" y="4511685"/>
              <a:ext cx="339197" cy="442721"/>
            </a:xfrm>
            <a:prstGeom prst="rect">
              <a:avLst/>
            </a:prstGeom>
            <a:noFill/>
          </p:spPr>
          <p:txBody>
            <a:bodyPr wrap="none" lIns="91378" tIns="45688" rIns="91378" bIns="45688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62170" y="4511690"/>
              <a:ext cx="339197" cy="442721"/>
            </a:xfrm>
            <a:prstGeom prst="rect">
              <a:avLst/>
            </a:prstGeom>
            <a:noFill/>
          </p:spPr>
          <p:txBody>
            <a:bodyPr wrap="none" lIns="91378" tIns="45688" rIns="91378" bIns="45688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66795" y="4511690"/>
              <a:ext cx="339197" cy="442721"/>
            </a:xfrm>
            <a:prstGeom prst="rect">
              <a:avLst/>
            </a:prstGeom>
            <a:noFill/>
          </p:spPr>
          <p:txBody>
            <a:bodyPr wrap="none" lIns="91378" tIns="45688" rIns="91378" bIns="45688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08602" y="4511685"/>
              <a:ext cx="339197" cy="442721"/>
            </a:xfrm>
            <a:prstGeom prst="rect">
              <a:avLst/>
            </a:prstGeom>
            <a:noFill/>
          </p:spPr>
          <p:txBody>
            <a:bodyPr wrap="none" lIns="91378" tIns="45688" rIns="91378" bIns="45688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48895" y="4428569"/>
              <a:ext cx="464419" cy="442721"/>
            </a:xfrm>
            <a:prstGeom prst="rect">
              <a:avLst/>
            </a:prstGeom>
            <a:noFill/>
          </p:spPr>
          <p:txBody>
            <a:bodyPr wrap="none" lIns="91378" tIns="45688" rIns="91378" bIns="45688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pic>
          <p:nvPicPr>
            <p:cNvPr id="55" name="Picture 54" descr="party1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639" y="5782999"/>
              <a:ext cx="550990" cy="726926"/>
            </a:xfrm>
            <a:prstGeom prst="rect">
              <a:avLst/>
            </a:prstGeom>
          </p:spPr>
        </p:pic>
        <p:cxnSp>
          <p:nvCxnSpPr>
            <p:cNvPr id="56" name="Straight Arrow Connector 55"/>
            <p:cNvCxnSpPr>
              <a:stCxn id="47" idx="0"/>
            </p:cNvCxnSpPr>
            <p:nvPr/>
          </p:nvCxnSpPr>
          <p:spPr>
            <a:xfrm flipH="1">
              <a:off x="780391" y="4511693"/>
              <a:ext cx="489950" cy="1080505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8" idx="0"/>
            </p:cNvCxnSpPr>
            <p:nvPr/>
          </p:nvCxnSpPr>
          <p:spPr>
            <a:xfrm flipH="1">
              <a:off x="982365" y="4511693"/>
              <a:ext cx="970001" cy="1289977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9" idx="0"/>
            </p:cNvCxnSpPr>
            <p:nvPr/>
          </p:nvCxnSpPr>
          <p:spPr>
            <a:xfrm flipH="1">
              <a:off x="1100738" y="4511689"/>
              <a:ext cx="1442177" cy="1454529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1296956" y="4559262"/>
              <a:ext cx="1669839" cy="1656307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/>
            <p:nvPr/>
          </p:nvCxnSpPr>
          <p:spPr>
            <a:xfrm>
              <a:off x="387957" y="5301287"/>
              <a:ext cx="1394804" cy="1163284"/>
            </a:xfrm>
            <a:prstGeom prst="curvedConnector3">
              <a:avLst>
                <a:gd name="adj1" fmla="val 106043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927739" y="5685654"/>
              <a:ext cx="339197" cy="442721"/>
            </a:xfrm>
            <a:prstGeom prst="rect">
              <a:avLst/>
            </a:prstGeom>
            <a:noFill/>
          </p:spPr>
          <p:txBody>
            <a:bodyPr wrap="none" lIns="91378" tIns="45688" rIns="91378" bIns="45688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1"/>
            <a:srcRect l="4320" t="10787" r="5760" b="8090"/>
            <a:stretch>
              <a:fillRect/>
            </a:stretch>
          </p:blipFill>
          <p:spPr>
            <a:xfrm>
              <a:off x="4191087" y="5630127"/>
              <a:ext cx="1705615" cy="983037"/>
            </a:xfrm>
            <a:prstGeom prst="rect">
              <a:avLst/>
            </a:prstGeom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70" name="TextBox 69"/>
            <p:cNvSpPr txBox="1"/>
            <p:nvPr/>
          </p:nvSpPr>
          <p:spPr>
            <a:xfrm>
              <a:off x="4611213" y="6491537"/>
              <a:ext cx="1181861" cy="372949"/>
            </a:xfrm>
            <a:prstGeom prst="rect">
              <a:avLst/>
            </a:prstGeom>
            <a:noFill/>
          </p:spPr>
          <p:txBody>
            <a:bodyPr wrap="square" lIns="91368" tIns="45682" rIns="91368" bIns="45682" rtlCol="0">
              <a:spAutoFit/>
            </a:bodyPr>
            <a:lstStyle/>
            <a:p>
              <a:r>
                <a:rPr lang="en-US" sz="1800" dirty="0">
                  <a:solidFill>
                    <a:srgbClr val="1FC100"/>
                  </a:solidFill>
                  <a:latin typeface="Comic Sans MS"/>
                  <a:cs typeface="Comic Sans MS"/>
                </a:rPr>
                <a:t>User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89607" y="6558448"/>
              <a:ext cx="391408" cy="442721"/>
            </a:xfrm>
            <a:prstGeom prst="rect">
              <a:avLst/>
            </a:prstGeom>
            <a:noFill/>
          </p:spPr>
          <p:txBody>
            <a:bodyPr wrap="none" lIns="91378" tIns="45688" rIns="91378" bIns="45688" rtlCol="0">
              <a:spAutoFit/>
            </a:bodyPr>
            <a:lstStyle/>
            <a:p>
              <a:r>
                <a:rPr lang="en-US" dirty="0" smtClean="0"/>
                <a:t>1’</a:t>
              </a:r>
              <a:endParaRPr 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 flipH="1">
              <a:off x="2436842" y="4490903"/>
              <a:ext cx="2295218" cy="1467896"/>
              <a:chOff x="5965185" y="3818481"/>
              <a:chExt cx="1807513" cy="1209294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 flipH="1">
                <a:off x="6215414" y="3818482"/>
                <a:ext cx="449623" cy="786121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H="1">
                <a:off x="6391213" y="3818482"/>
                <a:ext cx="867462" cy="938521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6494251" y="3818481"/>
                <a:ext cx="1278447" cy="1058241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urved Connector 78"/>
              <p:cNvCxnSpPr/>
              <p:nvPr/>
            </p:nvCxnSpPr>
            <p:spPr>
              <a:xfrm rot="10800000" flipH="1" flipV="1">
                <a:off x="5965185" y="4181431"/>
                <a:ext cx="976086" cy="846344"/>
              </a:xfrm>
              <a:prstGeom prst="curvedConnector3">
                <a:avLst>
                  <a:gd name="adj1" fmla="val 114469"/>
                </a:avLst>
              </a:prstGeom>
              <a:ln>
                <a:solidFill>
                  <a:srgbClr val="8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7151773" y="4510310"/>
                <a:ext cx="256516" cy="354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</a:p>
            </p:txBody>
          </p:sp>
        </p:grpSp>
        <p:pic>
          <p:nvPicPr>
            <p:cNvPr id="84" name="Picture 83"/>
            <p:cNvPicPr>
              <a:picLocks/>
            </p:cNvPicPr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-65270" y="3486572"/>
              <a:ext cx="1362226" cy="128628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59706" y="1220029"/>
            <a:ext cx="1502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n,k</a:t>
            </a:r>
            <a:r>
              <a:rPr lang="en-US" dirty="0" smtClean="0"/>
              <a:t>) MDS</a:t>
            </a:r>
          </a:p>
          <a:p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054" y="2022307"/>
            <a:ext cx="19109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l</a:t>
            </a:r>
            <a:r>
              <a:rPr lang="en-US" dirty="0" smtClean="0"/>
              <a:t> colluding parties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r</a:t>
            </a:r>
            <a:r>
              <a:rPr lang="en-US" dirty="0" smtClean="0"/>
              <a:t>epair degree 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28034" y="930867"/>
            <a:ext cx="6163733" cy="1137750"/>
          </a:xfrm>
          <a:prstGeom prst="rect">
            <a:avLst/>
          </a:prstGeom>
          <a:solidFill>
            <a:srgbClr val="3366FF">
              <a:alpha val="8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rgbClr val="3366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650867"/>
      </p:ext>
    </p:extLst>
  </p:cSld>
  <p:clrMapOvr>
    <a:masterClrMapping/>
  </p:clrMapOvr>
  <p:transition xmlns:p14="http://schemas.microsoft.com/office/powerpoint/2010/main" spd="med" advTm="31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36" y="1278073"/>
            <a:ext cx="4559300" cy="939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alphaModFix/>
          </a:blip>
          <a:srcRect r="55200"/>
          <a:stretch>
            <a:fillRect/>
          </a:stretch>
        </p:blipFill>
        <p:spPr>
          <a:xfrm>
            <a:off x="541901" y="1718694"/>
            <a:ext cx="676385" cy="764459"/>
          </a:xfrm>
          <a:prstGeom prst="rect">
            <a:avLst/>
          </a:prstGeom>
        </p:spPr>
      </p:pic>
      <p:pic>
        <p:nvPicPr>
          <p:cNvPr id="32" name="Picture 31" descr="party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0" y="905139"/>
            <a:ext cx="604383" cy="797368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000" dirty="0">
                <a:latin typeface="Verdana"/>
                <a:cs typeface="Verdana"/>
              </a:rPr>
              <a:t>Information Leakage</a:t>
            </a:r>
          </a:p>
        </p:txBody>
      </p:sp>
      <p:pic>
        <p:nvPicPr>
          <p:cNvPr id="74" name="Picture 73"/>
          <p:cNvPicPr>
            <a:picLocks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959" y="1917433"/>
            <a:ext cx="724956" cy="3772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6718" y="4561418"/>
            <a:ext cx="773938" cy="1140348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/>
              <a:t>.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123823" y="2540205"/>
            <a:ext cx="1842634" cy="1216204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1142223" y="1875573"/>
            <a:ext cx="1313942" cy="1880843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142219" y="3002416"/>
            <a:ext cx="2438332" cy="753996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294621" y="3756410"/>
            <a:ext cx="2900024" cy="152400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838178" y="1246277"/>
            <a:ext cx="2484072" cy="1278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833384" y="1261857"/>
            <a:ext cx="1004794" cy="1278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627282" y="1250159"/>
            <a:ext cx="1206102" cy="1278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3599097" y="1204421"/>
            <a:ext cx="1004794" cy="1278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pPr algn="ctr"/>
            <a:endParaRPr lang="en-US"/>
          </a:p>
        </p:txBody>
      </p:sp>
      <p:grpSp>
        <p:nvGrpSpPr>
          <p:cNvPr id="116" name="Group 35"/>
          <p:cNvGrpSpPr/>
          <p:nvPr/>
        </p:nvGrpSpPr>
        <p:grpSpPr>
          <a:xfrm>
            <a:off x="1294622" y="4334309"/>
            <a:ext cx="8655627" cy="2015936"/>
            <a:chOff x="65120" y="902950"/>
            <a:chExt cx="9563919" cy="1744936"/>
          </a:xfrm>
        </p:grpSpPr>
        <p:sp>
          <p:nvSpPr>
            <p:cNvPr id="117" name="Rounded Rectangle 116"/>
            <p:cNvSpPr/>
            <p:nvPr/>
          </p:nvSpPr>
          <p:spPr>
            <a:xfrm>
              <a:off x="65120" y="902953"/>
              <a:ext cx="9563919" cy="1674009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8" name="TextBox 117"/>
            <p:cNvSpPr txBox="1"/>
            <p:nvPr/>
          </p:nvSpPr>
          <p:spPr>
            <a:xfrm>
              <a:off x="170822" y="902950"/>
              <a:ext cx="9458217" cy="1744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u="sng" dirty="0" smtClean="0">
                  <a:solidFill>
                    <a:srgbClr val="660066"/>
                  </a:solidFill>
                </a:rPr>
                <a:t>Theorem</a:t>
              </a:r>
              <a:r>
                <a:rPr lang="en-US" sz="2500" dirty="0">
                  <a:solidFill>
                    <a:srgbClr val="660066"/>
                  </a:solidFill>
                </a:rPr>
                <a:t>:  </a:t>
              </a:r>
              <a:r>
                <a:rPr lang="en-US" sz="2400" dirty="0">
                  <a:latin typeface="Helvetica Neue"/>
                  <a:cs typeface="Helvetica Neue"/>
                </a:rPr>
                <a:t>[</a:t>
              </a:r>
              <a:r>
                <a:rPr lang="en-US" sz="2400" dirty="0" err="1">
                  <a:latin typeface="Helvetica Neue"/>
                  <a:cs typeface="Helvetica Neue"/>
                </a:rPr>
                <a:t>Goparaju</a:t>
              </a:r>
              <a:r>
                <a:rPr lang="en-US" sz="2400" dirty="0">
                  <a:latin typeface="Helvetica Neue"/>
                  <a:cs typeface="Helvetica Neue"/>
                </a:rPr>
                <a:t>, R., </a:t>
              </a:r>
              <a:r>
                <a:rPr lang="en-US" sz="2400" dirty="0" err="1">
                  <a:latin typeface="Helvetica Neue"/>
                  <a:cs typeface="Helvetica Neue"/>
                </a:rPr>
                <a:t>Calderbank</a:t>
              </a:r>
              <a:r>
                <a:rPr lang="en-US" sz="2400" dirty="0">
                  <a:latin typeface="Helvetica Neue"/>
                  <a:cs typeface="Helvetica Neue"/>
                </a:rPr>
                <a:t>, Poor </a:t>
              </a:r>
              <a:r>
                <a:rPr lang="en-US" sz="2400" dirty="0" err="1">
                  <a:latin typeface="Helvetica Neue"/>
                  <a:cs typeface="Helvetica Neue"/>
                </a:rPr>
                <a:t>Netcod</a:t>
              </a:r>
              <a:r>
                <a:rPr lang="en-US" sz="2400" dirty="0">
                  <a:latin typeface="Helvetica Neue"/>
                  <a:cs typeface="Helvetica Neue"/>
                </a:rPr>
                <a:t> ’13]</a:t>
              </a:r>
            </a:p>
            <a:p>
              <a:r>
                <a:rPr lang="en-US" sz="2500" dirty="0" smtClean="0"/>
                <a:t>The linear secure capacity of an (</a:t>
              </a:r>
              <a:r>
                <a:rPr lang="en-US" sz="2500" dirty="0" err="1" smtClean="0"/>
                <a:t>n,k</a:t>
              </a:r>
              <a:r>
                <a:rPr lang="en-US" sz="2500" dirty="0" smtClean="0"/>
                <a:t>=n-2) storage system with exact repair is</a:t>
              </a:r>
            </a:p>
            <a:p>
              <a:endParaRPr lang="en-US" sz="2500" dirty="0"/>
            </a:p>
            <a:p>
              <a:endParaRPr lang="en-US" sz="2500" dirty="0"/>
            </a:p>
          </p:txBody>
        </p:sp>
      </p:grpSp>
      <p:pic>
        <p:nvPicPr>
          <p:cNvPr id="39" name="Picture 38" descr="party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1" y="3294581"/>
            <a:ext cx="517312" cy="6847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alphaModFix/>
          </a:blip>
          <a:srcRect r="55200"/>
          <a:stretch>
            <a:fillRect/>
          </a:stretch>
        </p:blipFill>
        <p:spPr>
          <a:xfrm>
            <a:off x="535918" y="2497140"/>
            <a:ext cx="676385" cy="764459"/>
          </a:xfrm>
          <a:prstGeom prst="rect">
            <a:avLst/>
          </a:prstGeom>
        </p:spPr>
      </p:pic>
      <p:pic>
        <p:nvPicPr>
          <p:cNvPr id="41" name="Picture 40" descr="party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9" y="5648102"/>
            <a:ext cx="408526" cy="820094"/>
          </a:xfrm>
          <a:prstGeom prst="rect">
            <a:avLst/>
          </a:prstGeom>
        </p:spPr>
      </p:pic>
      <p:pic>
        <p:nvPicPr>
          <p:cNvPr id="42" name="Picture 41" descr="milovanderlinden-businessman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5"/>
          <a:stretch/>
        </p:blipFill>
        <p:spPr>
          <a:xfrm>
            <a:off x="559787" y="3913142"/>
            <a:ext cx="708551" cy="7664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alphaModFix/>
          </a:blip>
          <a:srcRect r="55200"/>
          <a:stretch>
            <a:fillRect/>
          </a:stretch>
        </p:blipFill>
        <p:spPr>
          <a:xfrm>
            <a:off x="2117972" y="995968"/>
            <a:ext cx="676385" cy="7644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alphaModFix/>
          </a:blip>
          <a:srcRect r="55200"/>
          <a:stretch>
            <a:fillRect/>
          </a:stretch>
        </p:blipFill>
        <p:spPr>
          <a:xfrm>
            <a:off x="2957824" y="1895137"/>
            <a:ext cx="676385" cy="76445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alphaModFix/>
          </a:blip>
          <a:srcRect r="55200"/>
          <a:stretch>
            <a:fillRect/>
          </a:stretch>
        </p:blipFill>
        <p:spPr>
          <a:xfrm>
            <a:off x="3701508" y="2548012"/>
            <a:ext cx="676385" cy="76445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alphaModFix/>
          </a:blip>
          <a:srcRect r="55200"/>
          <a:stretch>
            <a:fillRect/>
          </a:stretch>
        </p:blipFill>
        <p:spPr>
          <a:xfrm>
            <a:off x="4314936" y="3389980"/>
            <a:ext cx="676385" cy="764459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31" y="5205692"/>
            <a:ext cx="2550657" cy="82784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024278" y="6363372"/>
            <a:ext cx="8170522" cy="1305454"/>
            <a:chOff x="0" y="1736814"/>
            <a:chExt cx="8170522" cy="1305454"/>
          </a:xfrm>
        </p:grpSpPr>
        <p:pic>
          <p:nvPicPr>
            <p:cNvPr id="34" name="Picture 33" descr="Screen Shot 2016-02-14 at 3.17.27 AM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36814"/>
              <a:ext cx="2115872" cy="90771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270271" y="1791916"/>
              <a:ext cx="5900251" cy="120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Max secret size decreases exponentially with l.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98967" y="2457492"/>
              <a:ext cx="75954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10B1D"/>
                  </a:solidFill>
                  <a:latin typeface="Bernard MT Condensed"/>
                  <a:cs typeface="Bernard MT Condensed"/>
                </a:rPr>
                <a:t># 2</a:t>
              </a:r>
              <a:endParaRPr lang="en-US" sz="3200" dirty="0">
                <a:solidFill>
                  <a:srgbClr val="C10B1D"/>
                </a:solidFill>
                <a:latin typeface="Bernard MT Condensed"/>
                <a:cs typeface="Bernard MT Condensed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945061"/>
      </p:ext>
    </p:extLst>
  </p:cSld>
  <p:clrMapOvr>
    <a:masterClrMapping/>
  </p:clrMapOvr>
  <p:transition xmlns:p14="http://schemas.microsoft.com/office/powerpoint/2010/main" spd="med" advTm="31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12" grpId="0" animBg="1"/>
      <p:bldP spid="113" grpId="0" animBg="1"/>
      <p:bldP spid="1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000" dirty="0">
                <a:latin typeface="Verdana"/>
                <a:cs typeface="Verdana"/>
              </a:rPr>
              <a:t>The Linear case</a:t>
            </a:r>
          </a:p>
        </p:txBody>
      </p:sp>
      <p:grpSp>
        <p:nvGrpSpPr>
          <p:cNvPr id="2" name="Group 110"/>
          <p:cNvGrpSpPr/>
          <p:nvPr/>
        </p:nvGrpSpPr>
        <p:grpSpPr>
          <a:xfrm>
            <a:off x="779787" y="2545662"/>
            <a:ext cx="2614567" cy="2368130"/>
            <a:chOff x="1373293" y="2542485"/>
            <a:chExt cx="2614567" cy="2368130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>
              <a:off x="983190" y="2932588"/>
              <a:ext cx="2368129" cy="1587924"/>
            </a:xfrm>
            <a:prstGeom prst="line">
              <a:avLst/>
            </a:prstGeom>
            <a:ln w="12700">
              <a:solidFill>
                <a:srgbClr val="008000"/>
              </a:solidFill>
              <a:prstDash val="dash"/>
              <a:tailEnd type="non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" idx="4"/>
            </p:cNvCxnSpPr>
            <p:nvPr/>
          </p:nvCxnSpPr>
          <p:spPr>
            <a:xfrm rot="5400000">
              <a:off x="2282838" y="3679765"/>
              <a:ext cx="1909229" cy="552471"/>
            </a:xfrm>
            <a:prstGeom prst="line">
              <a:avLst/>
            </a:prstGeom>
            <a:ln w="12700">
              <a:solidFill>
                <a:srgbClr val="008000"/>
              </a:solidFill>
              <a:prstDash val="dash"/>
              <a:tailEnd type="non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" idx="2"/>
            </p:cNvCxnSpPr>
            <p:nvPr/>
          </p:nvCxnSpPr>
          <p:spPr>
            <a:xfrm rot="10800000" flipV="1">
              <a:off x="2961217" y="4051273"/>
              <a:ext cx="1026643" cy="859342"/>
            </a:xfrm>
            <a:prstGeom prst="line">
              <a:avLst/>
            </a:prstGeom>
            <a:ln w="12700">
              <a:solidFill>
                <a:srgbClr val="008000"/>
              </a:solidFill>
              <a:prstDash val="dash"/>
              <a:tailEnd type="non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08"/>
          <p:cNvGrpSpPr/>
          <p:nvPr/>
        </p:nvGrpSpPr>
        <p:grpSpPr>
          <a:xfrm>
            <a:off x="849227" y="2378017"/>
            <a:ext cx="2308040" cy="778946"/>
            <a:chOff x="1442733" y="2374841"/>
            <a:chExt cx="2308040" cy="778946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3276600" y="2527213"/>
              <a:ext cx="474173" cy="474173"/>
            </a:xfrm>
            <a:prstGeom prst="ellipse">
              <a:avLst/>
            </a:prstGeom>
            <a:solidFill>
              <a:srgbClr val="FF0000">
                <a:alpha val="21000"/>
              </a:srgbClr>
            </a:solidFill>
            <a:ln w="127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1’</a:t>
              </a:r>
            </a:p>
          </p:txBody>
        </p:sp>
        <p:cxnSp>
          <p:nvCxnSpPr>
            <p:cNvPr id="15" name="Straight Connector 14"/>
            <p:cNvCxnSpPr>
              <a:endCxn id="7" idx="2"/>
            </p:cNvCxnSpPr>
            <p:nvPr/>
          </p:nvCxnSpPr>
          <p:spPr>
            <a:xfrm>
              <a:off x="1442733" y="2374841"/>
              <a:ext cx="1833867" cy="389459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non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7" idx="2"/>
            </p:cNvCxnSpPr>
            <p:nvPr/>
          </p:nvCxnSpPr>
          <p:spPr>
            <a:xfrm flipV="1">
              <a:off x="2633133" y="2764300"/>
              <a:ext cx="643467" cy="11860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non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7" idx="2"/>
            </p:cNvCxnSpPr>
            <p:nvPr/>
          </p:nvCxnSpPr>
          <p:spPr>
            <a:xfrm flipV="1">
              <a:off x="2734733" y="2764300"/>
              <a:ext cx="541867" cy="237086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non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7" idx="2"/>
            </p:cNvCxnSpPr>
            <p:nvPr/>
          </p:nvCxnSpPr>
          <p:spPr>
            <a:xfrm rot="5400000" flipH="1" flipV="1">
              <a:off x="2887124" y="2764311"/>
              <a:ext cx="389487" cy="389466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non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9"/>
          <p:cNvGrpSpPr/>
          <p:nvPr/>
        </p:nvGrpSpPr>
        <p:grpSpPr>
          <a:xfrm>
            <a:off x="849228" y="2378021"/>
            <a:ext cx="3019299" cy="1913518"/>
            <a:chOff x="1442733" y="2374841"/>
            <a:chExt cx="3019299" cy="1913518"/>
          </a:xfrm>
        </p:grpSpPr>
        <p:cxnSp>
          <p:nvCxnSpPr>
            <p:cNvPr id="21" name="Straight Connector 20"/>
            <p:cNvCxnSpPr>
              <a:endCxn id="14" idx="2"/>
            </p:cNvCxnSpPr>
            <p:nvPr/>
          </p:nvCxnSpPr>
          <p:spPr>
            <a:xfrm>
              <a:off x="1442733" y="2374841"/>
              <a:ext cx="2545126" cy="167643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non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987859" y="3814186"/>
              <a:ext cx="474173" cy="474173"/>
            </a:xfrm>
            <a:prstGeom prst="ellipse">
              <a:avLst/>
            </a:prstGeom>
            <a:solidFill>
              <a:srgbClr val="FF0000">
                <a:alpha val="21000"/>
              </a:srgbClr>
            </a:solidFill>
            <a:ln w="127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5’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361307" y="3815773"/>
              <a:ext cx="626551" cy="23708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non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361307" y="4052860"/>
              <a:ext cx="626551" cy="1588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non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361309" y="4052861"/>
              <a:ext cx="626550" cy="127026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non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1470665" y="3156962"/>
            <a:ext cx="822960" cy="2844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b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16" name="Group 35"/>
          <p:cNvGrpSpPr/>
          <p:nvPr/>
        </p:nvGrpSpPr>
        <p:grpSpPr>
          <a:xfrm>
            <a:off x="189959" y="6188405"/>
            <a:ext cx="9563919" cy="1414057"/>
            <a:chOff x="65120" y="902950"/>
            <a:chExt cx="9563919" cy="1674012"/>
          </a:xfrm>
        </p:grpSpPr>
        <p:sp>
          <p:nvSpPr>
            <p:cNvPr id="102" name="Rounded Rectangle 101"/>
            <p:cNvSpPr/>
            <p:nvPr/>
          </p:nvSpPr>
          <p:spPr>
            <a:xfrm>
              <a:off x="65120" y="902953"/>
              <a:ext cx="9563919" cy="1674009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TextBox 102"/>
            <p:cNvSpPr txBox="1"/>
            <p:nvPr/>
          </p:nvSpPr>
          <p:spPr>
            <a:xfrm>
              <a:off x="170820" y="902950"/>
              <a:ext cx="9458219" cy="709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u="sng" dirty="0">
                  <a:solidFill>
                    <a:srgbClr val="660066"/>
                  </a:solidFill>
                </a:rPr>
                <a:t>Theorem</a:t>
              </a:r>
              <a:r>
                <a:rPr lang="en-US" sz="2500" dirty="0">
                  <a:solidFill>
                    <a:srgbClr val="660066"/>
                  </a:solidFill>
                </a:rPr>
                <a:t>: </a:t>
              </a:r>
              <a:r>
                <a:rPr lang="en-US" sz="2000" dirty="0">
                  <a:solidFill>
                    <a:srgbClr val="000000"/>
                  </a:solidFill>
                  <a:latin typeface="Helvetica Neue"/>
                  <a:cs typeface="Helvetica Neue"/>
                </a:rPr>
                <a:t>[</a:t>
              </a:r>
              <a:r>
                <a:rPr lang="en-US" sz="2000" dirty="0" err="1">
                  <a:solidFill>
                    <a:srgbClr val="000000"/>
                  </a:solidFill>
                  <a:latin typeface="Helvetica Neue"/>
                  <a:cs typeface="Helvetica Neue"/>
                </a:rPr>
                <a:t>Goparaju</a:t>
              </a:r>
              <a:r>
                <a:rPr lang="en-US" sz="2000" dirty="0">
                  <a:solidFill>
                    <a:srgbClr val="000000"/>
                  </a:solidFill>
                  <a:latin typeface="Helvetica Neue"/>
                  <a:cs typeface="Helvetica Neue"/>
                </a:rPr>
                <a:t>,</a:t>
              </a:r>
              <a:r>
                <a:rPr lang="en-US" sz="2000" dirty="0">
                  <a:solidFill>
                    <a:srgbClr val="620063"/>
                  </a:solidFill>
                  <a:latin typeface="Helvetica Neue"/>
                  <a:cs typeface="Helvetica Neue"/>
                </a:rPr>
                <a:t> </a:t>
              </a:r>
              <a:r>
                <a:rPr lang="en-US" sz="2000" dirty="0">
                  <a:latin typeface="Helvetica Neue"/>
                  <a:cs typeface="Helvetica Neue"/>
                </a:rPr>
                <a:t>R.</a:t>
              </a:r>
              <a:r>
                <a:rPr lang="en-US" sz="2000" dirty="0">
                  <a:solidFill>
                    <a:srgbClr val="000000"/>
                  </a:solidFill>
                  <a:latin typeface="Helvetica Neue"/>
                  <a:cs typeface="Helvetica Neue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Helvetica Neue"/>
                  <a:cs typeface="Helvetica Neue"/>
                </a:rPr>
                <a:t>Calderbank</a:t>
              </a:r>
              <a:r>
                <a:rPr lang="en-US" sz="2000" dirty="0">
                  <a:solidFill>
                    <a:srgbClr val="000000"/>
                  </a:solidFill>
                  <a:latin typeface="Helvetica Neue"/>
                  <a:cs typeface="Helvetica Neue"/>
                </a:rPr>
                <a:t>, Poor </a:t>
              </a:r>
              <a:r>
                <a:rPr lang="en-US" sz="2000" dirty="0" err="1">
                  <a:solidFill>
                    <a:srgbClr val="000000"/>
                  </a:solidFill>
                  <a:latin typeface="Helvetica Neue"/>
                  <a:cs typeface="Helvetica Neue"/>
                </a:rPr>
                <a:t>Netcod</a:t>
              </a:r>
              <a:r>
                <a:rPr lang="en-US" sz="2000" dirty="0">
                  <a:solidFill>
                    <a:srgbClr val="000000"/>
                  </a:solidFill>
                  <a:latin typeface="Helvetica Neue"/>
                  <a:cs typeface="Helvetica Neue"/>
                </a:rPr>
                <a:t> ’13]</a:t>
              </a: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529155" y="914791"/>
            <a:ext cx="3317836" cy="769377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n,k</a:t>
            </a:r>
            <a:r>
              <a:rPr lang="en-US" dirty="0" smtClean="0">
                <a:solidFill>
                  <a:srgbClr val="000000"/>
                </a:solidFill>
              </a:rPr>
              <a:t>)=(5,3)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=2 colluding parties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4422190" y="2244661"/>
            <a:ext cx="6452089" cy="74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99" tIns="50900" rIns="101799" bIns="50900" numCol="1" anchor="t" anchorCtr="0" compatLnSpc="1">
            <a:prstTxWarp prst="textNoShape">
              <a:avLst/>
            </a:prstTxWarp>
          </a:bodyPr>
          <a:lstStyle/>
          <a:p>
            <a:pPr marL="379146" indent="-379146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0000"/>
                </a:solidFill>
                <a:latin typeface="Helvetica Neue"/>
                <a:ea typeface="宋体"/>
                <a:cs typeface="Helvetica Neue"/>
              </a:rPr>
              <a:t>Data observed by </a:t>
            </a:r>
            <a:r>
              <a:rPr lang="en-US" sz="2800" kern="0" dirty="0" smtClean="0">
                <a:solidFill>
                  <a:srgbClr val="000000"/>
                </a:solidFill>
                <a:latin typeface="Helvetica Neue"/>
                <a:ea typeface="宋体"/>
                <a:cs typeface="Helvetica Neue"/>
              </a:rPr>
              <a:t>the l parties </a:t>
            </a:r>
            <a:r>
              <a:rPr lang="en-US" sz="2800" kern="0" dirty="0">
                <a:solidFill>
                  <a:srgbClr val="000000"/>
                </a:solidFill>
                <a:latin typeface="Helvetica Neue"/>
                <a:ea typeface="宋体"/>
                <a:cs typeface="Helvetica Neue"/>
              </a:rPr>
              <a:t>=</a:t>
            </a:r>
          </a:p>
          <a:p>
            <a:pPr marL="379146" indent="-379146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0000"/>
                </a:solidFill>
                <a:latin typeface="Helvetica Neue"/>
                <a:ea typeface="宋体"/>
                <a:cs typeface="Helvetica Neue"/>
              </a:rPr>
              <a:t>Data stored on </a:t>
            </a:r>
            <a:r>
              <a:rPr lang="en-US" sz="2800" kern="0" dirty="0" smtClean="0">
                <a:solidFill>
                  <a:srgbClr val="000000"/>
                </a:solidFill>
                <a:latin typeface="Helvetica Neue"/>
                <a:ea typeface="宋体"/>
                <a:cs typeface="Helvetica Neue"/>
              </a:rPr>
              <a:t>parties </a:t>
            </a:r>
            <a:r>
              <a:rPr lang="en-US" sz="2800" kern="0" dirty="0">
                <a:solidFill>
                  <a:srgbClr val="000000"/>
                </a:solidFill>
                <a:latin typeface="Helvetica Neue"/>
                <a:ea typeface="宋体"/>
                <a:cs typeface="Helvetica Neue"/>
              </a:rPr>
              <a:t>1’ and </a:t>
            </a:r>
            <a:r>
              <a:rPr lang="en-US" sz="2800" kern="0" dirty="0" smtClean="0">
                <a:solidFill>
                  <a:srgbClr val="000000"/>
                </a:solidFill>
                <a:latin typeface="Helvetica Neue"/>
                <a:ea typeface="宋体"/>
                <a:cs typeface="Helvetica Neue"/>
              </a:rPr>
              <a:t>5’</a:t>
            </a: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  <a:p>
            <a:pPr marL="379146" indent="-379146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0000"/>
                </a:solidFill>
                <a:latin typeface="Helvetica Neue"/>
                <a:ea typeface="宋体"/>
                <a:cs typeface="Helvetica Neue"/>
              </a:rPr>
              <a:t>+</a:t>
            </a:r>
          </a:p>
          <a:p>
            <a:pPr marL="379146" indent="-379146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0000"/>
                </a:solidFill>
                <a:latin typeface="Helvetica Neue"/>
                <a:ea typeface="宋体"/>
                <a:cs typeface="Helvetica Neue"/>
              </a:rPr>
              <a:t>Data downloaded from </a:t>
            </a:r>
            <a:r>
              <a:rPr lang="en-US" sz="2800" kern="0" dirty="0" smtClean="0">
                <a:solidFill>
                  <a:srgbClr val="000000"/>
                </a:solidFill>
                <a:latin typeface="Helvetica Neue"/>
                <a:ea typeface="宋体"/>
                <a:cs typeface="Helvetica Neue"/>
              </a:rPr>
              <a:t>party </a:t>
            </a:r>
            <a:r>
              <a:rPr lang="en-US" sz="2800" kern="0" dirty="0">
                <a:solidFill>
                  <a:srgbClr val="000000"/>
                </a:solidFill>
                <a:latin typeface="Helvetica Neue"/>
                <a:ea typeface="宋体"/>
                <a:cs typeface="Helvetica Neue"/>
              </a:rPr>
              <a:t>2</a:t>
            </a:r>
          </a:p>
          <a:p>
            <a:pPr marL="456879" indent="-456879" eaLnBrk="0" hangingPunct="0"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  <a:p>
            <a:pPr marL="1350016" lvl="2" indent="-456879" eaLnBrk="0" hangingPunct="0"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  <a:p>
            <a:pPr marL="456879" indent="-456879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  <a:p>
            <a:pPr marL="456879" indent="-456879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</p:txBody>
      </p:sp>
      <p:pic>
        <p:nvPicPr>
          <p:cNvPr id="80" name="Picture 7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754" y="3541008"/>
            <a:ext cx="2101596" cy="3811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alphaModFix/>
          </a:blip>
          <a:srcRect r="55200"/>
          <a:stretch>
            <a:fillRect/>
          </a:stretch>
        </p:blipFill>
        <p:spPr>
          <a:xfrm>
            <a:off x="309108" y="900571"/>
            <a:ext cx="676385" cy="764459"/>
          </a:xfrm>
          <a:prstGeom prst="rect">
            <a:avLst/>
          </a:prstGeom>
        </p:spPr>
      </p:pic>
      <p:pic>
        <p:nvPicPr>
          <p:cNvPr id="50" name="Picture 49" descr="party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0" y="3733149"/>
            <a:ext cx="517312" cy="6847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alphaModFix/>
          </a:blip>
          <a:srcRect r="55200"/>
          <a:stretch>
            <a:fillRect/>
          </a:stretch>
        </p:blipFill>
        <p:spPr>
          <a:xfrm>
            <a:off x="295659" y="4725873"/>
            <a:ext cx="676385" cy="764459"/>
          </a:xfrm>
          <a:prstGeom prst="rect">
            <a:avLst/>
          </a:prstGeom>
        </p:spPr>
      </p:pic>
      <p:pic>
        <p:nvPicPr>
          <p:cNvPr id="52" name="Picture 51" descr="party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4" y="2848970"/>
            <a:ext cx="550990" cy="726926"/>
          </a:xfrm>
          <a:prstGeom prst="rect">
            <a:avLst/>
          </a:prstGeom>
        </p:spPr>
      </p:pic>
      <p:pic>
        <p:nvPicPr>
          <p:cNvPr id="54" name="Picture 53" descr="party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" y="1843948"/>
            <a:ext cx="576827" cy="78996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alphaModFix/>
          </a:blip>
          <a:srcRect r="55200"/>
          <a:stretch>
            <a:fillRect/>
          </a:stretch>
        </p:blipFill>
        <p:spPr>
          <a:xfrm>
            <a:off x="3192142" y="2466740"/>
            <a:ext cx="676385" cy="7644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alphaModFix/>
          </a:blip>
          <a:srcRect r="55200"/>
          <a:stretch>
            <a:fillRect/>
          </a:stretch>
        </p:blipFill>
        <p:spPr>
          <a:xfrm>
            <a:off x="3239516" y="4343644"/>
            <a:ext cx="676385" cy="76445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/>
          <a:srcRect l="4320" t="10787" r="5760" b="8090"/>
          <a:stretch>
            <a:fillRect/>
          </a:stretch>
        </p:blipFill>
        <p:spPr>
          <a:xfrm>
            <a:off x="1767480" y="4913793"/>
            <a:ext cx="1000322" cy="576539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59" name="Picture 58"/>
          <p:cNvPicPr>
            <a:picLocks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1152" y="1070744"/>
            <a:ext cx="1098289" cy="594286"/>
          </a:xfrm>
          <a:prstGeom prst="rect">
            <a:avLst/>
          </a:prstGeom>
        </p:spPr>
      </p:pic>
      <p:pic>
        <p:nvPicPr>
          <p:cNvPr id="60" name="Picture 59"/>
          <p:cNvPicPr>
            <a:picLocks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8380" y="4810960"/>
            <a:ext cx="1098289" cy="59428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129011" y="1920922"/>
            <a:ext cx="1238701" cy="602487"/>
            <a:chOff x="1129011" y="1920922"/>
            <a:chExt cx="1238701" cy="602487"/>
          </a:xfrm>
        </p:grpSpPr>
        <p:sp>
          <p:nvSpPr>
            <p:cNvPr id="85" name="Rectangle 84"/>
            <p:cNvSpPr/>
            <p:nvPr/>
          </p:nvSpPr>
          <p:spPr>
            <a:xfrm>
              <a:off x="1544752" y="2238929"/>
              <a:ext cx="822960" cy="2844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S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963" y="1920922"/>
              <a:ext cx="88900" cy="165100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011" y="2151145"/>
              <a:ext cx="317500" cy="241300"/>
            </a:xfrm>
            <a:prstGeom prst="rect">
              <a:avLst/>
            </a:prstGeom>
          </p:spPr>
        </p:pic>
      </p:grp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90" y="2640800"/>
            <a:ext cx="88900" cy="2794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4" y="6685370"/>
            <a:ext cx="7734300" cy="787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3504820"/>
      </p:ext>
    </p:extLst>
  </p:cSld>
  <p:clrMapOvr>
    <a:masterClrMapping/>
  </p:clrMapOvr>
  <p:transition xmlns:p14="http://schemas.microsoft.com/office/powerpoint/2010/main" spd="med" advTm="312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4320" t="10787" r="5760" b="8090"/>
          <a:stretch>
            <a:fillRect/>
          </a:stretch>
        </p:blipFill>
        <p:spPr>
          <a:xfrm>
            <a:off x="1554312" y="6104291"/>
            <a:ext cx="1705615" cy="983037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49" name="Picture 48" descr="Top-Secret-Fi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33" y="6324369"/>
            <a:ext cx="993993" cy="744537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000" dirty="0" smtClean="0">
                <a:latin typeface="Verdana"/>
                <a:cs typeface="Verdana"/>
              </a:rPr>
              <a:t>“How to Share a Secret?”</a:t>
            </a:r>
            <a:endParaRPr lang="en-US" altLang="zh-CN" sz="4000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7399" y="982794"/>
            <a:ext cx="4031482" cy="2462148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pPr marL="342659" indent="-342659">
              <a:buFont typeface="Arial"/>
              <a:buChar char="•"/>
            </a:pPr>
            <a:r>
              <a:rPr lang="en-US" dirty="0" smtClean="0"/>
              <a:t>(</a:t>
            </a:r>
            <a:r>
              <a:rPr lang="en-US" dirty="0" err="1" smtClean="0"/>
              <a:t>n,k</a:t>
            </a:r>
            <a:r>
              <a:rPr lang="en-US" dirty="0" smtClean="0"/>
              <a:t>)=(4,2) threshold secret sharing </a:t>
            </a:r>
            <a:r>
              <a:rPr lang="en-US" dirty="0"/>
              <a:t>[</a:t>
            </a:r>
            <a:r>
              <a:rPr lang="en-US" dirty="0" smtClean="0"/>
              <a:t>Shamir ‘79]</a:t>
            </a:r>
          </a:p>
          <a:p>
            <a:pPr marL="342659" indent="-342659">
              <a:buFont typeface="Arial"/>
              <a:buChar char="•"/>
            </a:pPr>
            <a:r>
              <a:rPr lang="en-US" dirty="0" smtClean="0"/>
              <a:t>n=4: number of parties</a:t>
            </a:r>
          </a:p>
          <a:p>
            <a:pPr marL="342659" indent="-342659">
              <a:buFont typeface="Arial"/>
              <a:buChar char="•"/>
            </a:pPr>
            <a:r>
              <a:rPr lang="en-US" dirty="0" smtClean="0"/>
              <a:t>k=2: threshold</a:t>
            </a:r>
          </a:p>
          <a:p>
            <a:pPr marL="342659" indent="-342659">
              <a:buFont typeface="Arial"/>
              <a:buChar char="•"/>
            </a:pPr>
            <a:r>
              <a:rPr lang="en-US" dirty="0" smtClean="0"/>
              <a:t>l  colluding parties</a:t>
            </a:r>
          </a:p>
          <a:p>
            <a:pPr marL="342659" indent="-342659">
              <a:buFont typeface="Arial"/>
              <a:buChar char="•"/>
            </a:pPr>
            <a:r>
              <a:rPr lang="en-US" dirty="0" smtClean="0"/>
              <a:t>Share size=1 unit </a:t>
            </a:r>
          </a:p>
          <a:p>
            <a:pPr marL="342659" indent="-342659">
              <a:buFont typeface="Arial"/>
              <a:buChar char="•"/>
            </a:pPr>
            <a:r>
              <a:rPr lang="en-US" dirty="0" smtClean="0"/>
              <a:t>Max secret size=k-l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993" y="1614588"/>
            <a:ext cx="4432703" cy="5742676"/>
            <a:chOff x="1016442" y="1359514"/>
            <a:chExt cx="4432703" cy="5742676"/>
          </a:xfrm>
        </p:grpSpPr>
        <p:pic>
          <p:nvPicPr>
            <p:cNvPr id="7" name="Picture 6" descr="dealer_c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545" y="1359514"/>
              <a:ext cx="1113811" cy="970347"/>
            </a:xfrm>
            <a:prstGeom prst="rect">
              <a:avLst/>
            </a:prstGeom>
          </p:spPr>
        </p:pic>
        <p:pic>
          <p:nvPicPr>
            <p:cNvPr id="8" name="Picture 7" descr="party1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627" y="3912778"/>
              <a:ext cx="756827" cy="834609"/>
            </a:xfrm>
            <a:prstGeom prst="rect">
              <a:avLst/>
            </a:prstGeom>
          </p:spPr>
        </p:pic>
        <p:pic>
          <p:nvPicPr>
            <p:cNvPr id="9" name="Picture 8" descr="party2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107" y="3912778"/>
              <a:ext cx="786775" cy="856794"/>
            </a:xfrm>
            <a:prstGeom prst="rect">
              <a:avLst/>
            </a:prstGeom>
          </p:spPr>
        </p:pic>
        <p:pic>
          <p:nvPicPr>
            <p:cNvPr id="10" name="Picture 9" descr="party4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285" y="3944360"/>
              <a:ext cx="745860" cy="82521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>
              <a:alphaModFix/>
            </a:blip>
            <a:srcRect r="55200"/>
            <a:stretch>
              <a:fillRect/>
            </a:stretch>
          </p:blipFill>
          <p:spPr>
            <a:xfrm>
              <a:off x="3565992" y="4017697"/>
              <a:ext cx="795877" cy="751875"/>
            </a:xfrm>
            <a:prstGeom prst="rect">
              <a:avLst/>
            </a:prstGeom>
          </p:spPr>
        </p:pic>
        <p:pic>
          <p:nvPicPr>
            <p:cNvPr id="11" name="Picture 10" descr="opensafe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442" y="6245634"/>
              <a:ext cx="1211124" cy="856556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H="1">
              <a:off x="1834575" y="2329862"/>
              <a:ext cx="1439309" cy="14526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970565" y="2405665"/>
              <a:ext cx="596222" cy="13768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3938117" y="2367763"/>
              <a:ext cx="1" cy="14147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4285531" y="2329862"/>
              <a:ext cx="839012" cy="14526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834575" y="4769572"/>
              <a:ext cx="952935" cy="11381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3954829" y="4769572"/>
              <a:ext cx="748456" cy="11381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604088" y="3773244"/>
            <a:ext cx="3692297" cy="264353"/>
            <a:chOff x="1617374" y="3532935"/>
            <a:chExt cx="3692297" cy="264353"/>
          </a:xfrm>
        </p:grpSpPr>
        <p:pic>
          <p:nvPicPr>
            <p:cNvPr id="31" name="Picture 30" descr="blue key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263" y="3556129"/>
              <a:ext cx="553113" cy="226394"/>
            </a:xfrm>
            <a:prstGeom prst="rect">
              <a:avLst/>
            </a:prstGeom>
          </p:spPr>
        </p:pic>
        <p:pic>
          <p:nvPicPr>
            <p:cNvPr id="32" name="Picture 31" descr="yellow key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374" y="3572434"/>
              <a:ext cx="553113" cy="224854"/>
            </a:xfrm>
            <a:prstGeom prst="rect">
              <a:avLst/>
            </a:prstGeom>
          </p:spPr>
        </p:pic>
        <p:pic>
          <p:nvPicPr>
            <p:cNvPr id="33" name="Picture 32" descr="green key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558" y="3556129"/>
              <a:ext cx="553113" cy="226394"/>
            </a:xfrm>
            <a:prstGeom prst="rect">
              <a:avLst/>
            </a:prstGeom>
          </p:spPr>
        </p:pic>
        <p:pic>
          <p:nvPicPr>
            <p:cNvPr id="34" name="Picture 33" descr="red key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136" y="3532935"/>
              <a:ext cx="553113" cy="22639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2196812" y="1153118"/>
            <a:ext cx="1027646" cy="442721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dirty="0" smtClean="0"/>
              <a:t>Dealer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4460" y="5024646"/>
            <a:ext cx="1107550" cy="407839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2000" dirty="0"/>
              <a:t>Party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87239" y="5024646"/>
            <a:ext cx="1107550" cy="407839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2000" dirty="0"/>
              <a:t>Party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55158" y="5024646"/>
            <a:ext cx="1107550" cy="407839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2000" dirty="0"/>
              <a:t>Party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73749" y="5024646"/>
            <a:ext cx="1107550" cy="407839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2000" dirty="0"/>
              <a:t>Party 4</a:t>
            </a:r>
          </a:p>
        </p:txBody>
      </p:sp>
      <p:pic>
        <p:nvPicPr>
          <p:cNvPr id="20" name="Picture 19" descr="Top-Secret-Fi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03" y="1208286"/>
            <a:ext cx="993993" cy="744537"/>
          </a:xfrm>
          <a:prstGeom prst="rect">
            <a:avLst/>
          </a:prstGeom>
        </p:spPr>
      </p:pic>
      <p:pic>
        <p:nvPicPr>
          <p:cNvPr id="29" name="Picture 28" descr="yellow key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89" y="5566736"/>
            <a:ext cx="553113" cy="224854"/>
          </a:xfrm>
          <a:prstGeom prst="rect">
            <a:avLst/>
          </a:prstGeom>
        </p:spPr>
      </p:pic>
      <p:pic>
        <p:nvPicPr>
          <p:cNvPr id="30" name="Picture 29" descr="green key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75" y="5565195"/>
            <a:ext cx="553113" cy="226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467" y="7422392"/>
            <a:ext cx="4233025" cy="338490"/>
          </a:xfrm>
          <a:prstGeom prst="rect">
            <a:avLst/>
          </a:prstGeom>
          <a:noFill/>
        </p:spPr>
        <p:txBody>
          <a:bodyPr wrap="none" lIns="91378" tIns="45688" rIns="91378" bIns="45688">
            <a:spAutoFit/>
          </a:bodyPr>
          <a:lstStyle/>
          <a:p>
            <a:pPr algn="ctr"/>
            <a:r>
              <a:rPr lang="en-US" sz="16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User </a:t>
            </a:r>
            <a:r>
              <a:rPr lang="en-US" sz="1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</a:t>
            </a:r>
            <a:r>
              <a:rPr lang="en-US" sz="16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</a:t>
            </a:r>
            <a:r>
              <a:rPr lang="en-US" sz="1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shares to decode the secret</a:t>
            </a:r>
            <a:endParaRPr lang="en-US" sz="16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27823" y="1406480"/>
            <a:ext cx="744007" cy="407830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66600" y="3713317"/>
            <a:ext cx="771062" cy="407830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>
                <a:solidFill>
                  <a:srgbClr val="660066"/>
                </a:solidFill>
              </a:rPr>
              <a:t>S+K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07120" y="3699885"/>
            <a:ext cx="1052521" cy="407830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>
                <a:solidFill>
                  <a:srgbClr val="660066"/>
                </a:solidFill>
              </a:rPr>
              <a:t>S+2K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04509" y="3703107"/>
            <a:ext cx="1055138" cy="407830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>
                <a:solidFill>
                  <a:srgbClr val="660066"/>
                </a:solidFill>
              </a:rPr>
              <a:t>S+3K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857" y="3688240"/>
            <a:ext cx="664698" cy="414965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>
                <a:solidFill>
                  <a:srgbClr val="660066"/>
                </a:solidFill>
              </a:rPr>
              <a:t>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73812" y="5497074"/>
            <a:ext cx="1055138" cy="407830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>
                <a:solidFill>
                  <a:srgbClr val="660066"/>
                </a:solidFill>
              </a:rPr>
              <a:t>S+3K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86972" y="5466653"/>
            <a:ext cx="664698" cy="414965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>
                <a:solidFill>
                  <a:srgbClr val="660066"/>
                </a:solidFill>
              </a:rPr>
              <a:t>K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06665" y="6552098"/>
            <a:ext cx="744007" cy="407830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02085" y="894006"/>
            <a:ext cx="1210921" cy="442721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991148" y="6995232"/>
            <a:ext cx="1181861" cy="372949"/>
          </a:xfrm>
          <a:prstGeom prst="rect">
            <a:avLst/>
          </a:prstGeom>
          <a:noFill/>
        </p:spPr>
        <p:txBody>
          <a:bodyPr wrap="square" lIns="91368" tIns="45682" rIns="91368" bIns="45682" rtlCol="0">
            <a:spAutoFit/>
          </a:bodyPr>
          <a:lstStyle/>
          <a:p>
            <a:r>
              <a:rPr lang="en-US" sz="1800" dirty="0">
                <a:solidFill>
                  <a:srgbClr val="1FC100"/>
                </a:solidFill>
                <a:latin typeface="Comic Sans MS"/>
                <a:cs typeface="Comic Sans MS"/>
              </a:rPr>
              <a:t>User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33" y="2604670"/>
            <a:ext cx="1407167" cy="954043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1400" dirty="0" smtClean="0"/>
              <a:t>K: random symbol independent of S</a:t>
            </a:r>
            <a:endParaRPr lang="en-US" sz="1400" dirty="0"/>
          </a:p>
        </p:txBody>
      </p:sp>
      <p:pic>
        <p:nvPicPr>
          <p:cNvPr id="51" name="Picture 50" descr="closedsafe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807"/>
            <a:ext cx="2019116" cy="1686615"/>
          </a:xfrm>
          <a:prstGeom prst="rect">
            <a:avLst/>
          </a:prstGeom>
        </p:spPr>
      </p:pic>
      <p:sp>
        <p:nvSpPr>
          <p:cNvPr id="63" name="Left Brace 62"/>
          <p:cNvSpPr/>
          <p:nvPr/>
        </p:nvSpPr>
        <p:spPr>
          <a:xfrm rot="16200000">
            <a:off x="6902751" y="5981430"/>
            <a:ext cx="604717" cy="2241546"/>
          </a:xfrm>
          <a:prstGeom prst="leftBrace">
            <a:avLst>
              <a:gd name="adj1" fmla="val 408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235830" y="7325705"/>
            <a:ext cx="19489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Vandermonde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9243946" y="4899349"/>
            <a:ext cx="0" cy="98959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9239153" y="5888947"/>
            <a:ext cx="6787" cy="88948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239153" y="5135849"/>
            <a:ext cx="743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secret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9210522" y="5940086"/>
            <a:ext cx="8803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random</a:t>
            </a:r>
          </a:p>
          <a:p>
            <a:r>
              <a:rPr lang="en-US" sz="1600" dirty="0" smtClean="0"/>
              <a:t>keys</a:t>
            </a:r>
            <a:endParaRPr lang="en-US" sz="16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98" y="4923938"/>
            <a:ext cx="4501135" cy="1854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8913829"/>
      </p:ext>
    </p:extLst>
  </p:cSld>
  <p:clrMapOvr>
    <a:masterClrMapping/>
  </p:clrMapOvr>
  <p:transition xmlns:p14="http://schemas.microsoft.com/office/powerpoint/2010/main" spd="med" advTm="31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8" grpId="0" animBg="1"/>
      <p:bldP spid="2" grpId="0"/>
      <p:bldP spid="63" grpId="0" animBg="1"/>
      <p:bldP spid="64" grpId="0"/>
      <p:bldP spid="60" grpId="0"/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000" dirty="0">
                <a:latin typeface="Verdana"/>
                <a:cs typeface="Verdana"/>
              </a:rPr>
              <a:t>A Taste of the Proof…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132626" y="3049989"/>
            <a:ext cx="474173" cy="474173"/>
          </a:xfrm>
          <a:prstGeom prst="ellipse">
            <a:avLst/>
          </a:prstGeom>
          <a:solidFill>
            <a:srgbClr val="FF0000">
              <a:alpha val="21000"/>
            </a:srgbClr>
          </a:solidFill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r>
              <a:rPr lang="en-US" sz="1600" dirty="0">
                <a:solidFill>
                  <a:srgbClr val="000000"/>
                </a:solidFill>
              </a:rPr>
              <a:t>1’</a:t>
            </a:r>
          </a:p>
        </p:txBody>
      </p:sp>
      <p:cxnSp>
        <p:nvCxnSpPr>
          <p:cNvPr id="15" name="Straight Connector 14"/>
          <p:cNvCxnSpPr>
            <a:endCxn id="7" idx="2"/>
          </p:cNvCxnSpPr>
          <p:nvPr/>
        </p:nvCxnSpPr>
        <p:spPr>
          <a:xfrm>
            <a:off x="1772934" y="2374848"/>
            <a:ext cx="1359694" cy="91223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non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7" idx="2"/>
          </p:cNvCxnSpPr>
          <p:nvPr/>
        </p:nvCxnSpPr>
        <p:spPr>
          <a:xfrm>
            <a:off x="1772934" y="3238480"/>
            <a:ext cx="1359694" cy="4860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non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2"/>
          </p:cNvCxnSpPr>
          <p:nvPr/>
        </p:nvCxnSpPr>
        <p:spPr>
          <a:xfrm flipV="1">
            <a:off x="1772934" y="3287081"/>
            <a:ext cx="1359694" cy="76419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non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7" idx="2"/>
          </p:cNvCxnSpPr>
          <p:nvPr/>
        </p:nvCxnSpPr>
        <p:spPr>
          <a:xfrm flipV="1">
            <a:off x="1756000" y="3287076"/>
            <a:ext cx="1376626" cy="174632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non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4"/>
          <p:cNvGrpSpPr/>
          <p:nvPr/>
        </p:nvGrpSpPr>
        <p:grpSpPr>
          <a:xfrm>
            <a:off x="2023963" y="2137761"/>
            <a:ext cx="1151043" cy="2175571"/>
            <a:chOff x="2023957" y="2137754"/>
            <a:chExt cx="1151043" cy="2175570"/>
          </a:xfrm>
        </p:grpSpPr>
        <p:grpSp>
          <p:nvGrpSpPr>
            <p:cNvPr id="4" name="Group 111"/>
            <p:cNvGrpSpPr/>
            <p:nvPr/>
          </p:nvGrpSpPr>
          <p:grpSpPr>
            <a:xfrm>
              <a:off x="2023957" y="2137754"/>
              <a:ext cx="1151043" cy="496902"/>
              <a:chOff x="1810174" y="2023327"/>
              <a:chExt cx="1151043" cy="49690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2138257" y="2235749"/>
                <a:ext cx="822960" cy="28448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20999999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S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pic>
            <p:nvPicPr>
              <p:cNvPr id="90" name="Picture 89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0174" y="2169080"/>
                <a:ext cx="277368" cy="183261"/>
              </a:xfrm>
              <a:prstGeom prst="rect">
                <a:avLst/>
              </a:prstGeom>
              <a:scene3d>
                <a:camera prst="orthographicFront">
                  <a:rot lat="0" lon="0" rev="20999999"/>
                </a:camera>
                <a:lightRig rig="threePt" dir="t"/>
              </a:scene3d>
            </p:spPr>
          </p:pic>
          <p:pic>
            <p:nvPicPr>
              <p:cNvPr id="91" name="Picture 90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1782" y="2023327"/>
                <a:ext cx="141351" cy="114427"/>
              </a:xfrm>
              <a:prstGeom prst="rect">
                <a:avLst/>
              </a:prstGeom>
            </p:spPr>
          </p:pic>
        </p:grpSp>
        <p:sp>
          <p:nvSpPr>
            <p:cNvPr id="76" name="Rectangle 75"/>
            <p:cNvSpPr/>
            <p:nvPr/>
          </p:nvSpPr>
          <p:spPr>
            <a:xfrm>
              <a:off x="2301325" y="2839951"/>
              <a:ext cx="4508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Arial"/>
                  <a:ea typeface="宋体"/>
                </a:rPr>
                <a:t>S</a:t>
              </a:r>
              <a:r>
                <a:rPr lang="en-US" sz="2000" baseline="-25000" dirty="0">
                  <a:solidFill>
                    <a:srgbClr val="FF0000"/>
                  </a:solidFill>
                  <a:latin typeface="Arial"/>
                  <a:ea typeface="宋体"/>
                </a:rPr>
                <a:t>3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208653" y="3287076"/>
              <a:ext cx="636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Arial"/>
                  <a:ea typeface="宋体"/>
                </a:rPr>
                <a:t>S</a:t>
              </a:r>
              <a:r>
                <a:rPr lang="en-US" sz="2000" baseline="-25000" dirty="0">
                  <a:solidFill>
                    <a:srgbClr val="FF0000"/>
                  </a:solidFill>
                  <a:latin typeface="Arial"/>
                  <a:ea typeface="宋体"/>
                </a:rPr>
                <a:t>k+1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208653" y="3913214"/>
              <a:ext cx="636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Arial"/>
                  <a:ea typeface="宋体"/>
                </a:rPr>
                <a:t>S</a:t>
              </a:r>
              <a:r>
                <a:rPr lang="en-US" sz="2000" baseline="-25000" dirty="0">
                  <a:solidFill>
                    <a:srgbClr val="FF0000"/>
                  </a:solidFill>
                  <a:latin typeface="Arial"/>
                  <a:ea typeface="宋体"/>
                </a:rPr>
                <a:t>k+2</a:t>
              </a:r>
            </a:p>
          </p:txBody>
        </p:sp>
      </p:grpSp>
      <p:pic>
        <p:nvPicPr>
          <p:cNvPr id="94" name="Picture 93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333" y="1312232"/>
            <a:ext cx="368300" cy="431800"/>
          </a:xfrm>
          <a:prstGeom prst="rect">
            <a:avLst/>
          </a:prstGeom>
        </p:spPr>
      </p:pic>
      <p:pic>
        <p:nvPicPr>
          <p:cNvPr id="95" name="Picture 94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00" y="2146300"/>
            <a:ext cx="381000" cy="431800"/>
          </a:xfrm>
          <a:prstGeom prst="rect">
            <a:avLst/>
          </a:prstGeom>
        </p:spPr>
      </p:pic>
      <p:pic>
        <p:nvPicPr>
          <p:cNvPr id="96" name="Picture 95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100" y="2984500"/>
            <a:ext cx="381000" cy="431800"/>
          </a:xfrm>
          <a:prstGeom prst="rect">
            <a:avLst/>
          </a:prstGeom>
        </p:spPr>
      </p:pic>
      <p:pic>
        <p:nvPicPr>
          <p:cNvPr id="98" name="Picture 97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206" y="3937002"/>
            <a:ext cx="406401" cy="304800"/>
          </a:xfrm>
          <a:prstGeom prst="rect">
            <a:avLst/>
          </a:prstGeom>
        </p:spPr>
      </p:pic>
      <p:pic>
        <p:nvPicPr>
          <p:cNvPr id="99" name="Picture 98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206" y="4965700"/>
            <a:ext cx="406401" cy="304800"/>
          </a:xfrm>
          <a:prstGeom prst="rect">
            <a:avLst/>
          </a:prstGeom>
        </p:spPr>
      </p:pic>
      <p:pic>
        <p:nvPicPr>
          <p:cNvPr id="113" name="Picture 112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6136" y="1979022"/>
            <a:ext cx="3226298" cy="791638"/>
          </a:xfrm>
          <a:prstGeom prst="rect">
            <a:avLst/>
          </a:prstGeom>
        </p:spPr>
      </p:pic>
      <p:pic>
        <p:nvPicPr>
          <p:cNvPr id="114" name="Picture 113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2899" y="1637747"/>
            <a:ext cx="4696775" cy="327272"/>
          </a:xfrm>
          <a:prstGeom prst="rect">
            <a:avLst/>
          </a:prstGeom>
        </p:spPr>
      </p:pic>
      <p:sp>
        <p:nvSpPr>
          <p:cNvPr id="115" name="Content Placeholder 2"/>
          <p:cNvSpPr txBox="1">
            <a:spLocks/>
          </p:cNvSpPr>
          <p:nvPr/>
        </p:nvSpPr>
        <p:spPr bwMode="auto">
          <a:xfrm>
            <a:off x="4356106" y="2777662"/>
            <a:ext cx="5184374" cy="74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99" tIns="50900" rIns="101799" bIns="50900" numCol="1" anchor="t" anchorCtr="0" compatLnSpc="1">
            <a:prstTxWarp prst="textNoShape">
              <a:avLst/>
            </a:prstTxWarp>
          </a:bodyPr>
          <a:lstStyle/>
          <a:p>
            <a:pPr marL="379146" indent="-379146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500" kern="0" dirty="0" smtClean="0">
                <a:solidFill>
                  <a:srgbClr val="000000"/>
                </a:solidFill>
                <a:latin typeface="Helvetica Neue"/>
                <a:ea typeface="宋体"/>
                <a:cs typeface="Helvetica Neue"/>
              </a:rPr>
              <a:t>Party </a:t>
            </a:r>
            <a:r>
              <a:rPr lang="en-US" sz="2500" kern="0" dirty="0">
                <a:solidFill>
                  <a:srgbClr val="000000"/>
                </a:solidFill>
                <a:latin typeface="Helvetica Neue"/>
                <a:ea typeface="宋体"/>
                <a:cs typeface="Helvetica Neue"/>
              </a:rPr>
              <a:t>1’ downloads:</a:t>
            </a:r>
          </a:p>
          <a:p>
            <a:pPr marL="379146" indent="-379146" eaLnBrk="0" hangingPunct="0"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  <a:p>
            <a:pPr marL="456879" indent="-456879" eaLnBrk="0" hangingPunct="0"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  <a:p>
            <a:pPr marL="1350016" lvl="2" indent="-456879" eaLnBrk="0" hangingPunct="0"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  <a:p>
            <a:pPr marL="456879" indent="-456879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  <a:p>
            <a:pPr marL="456879" indent="-456879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</p:txBody>
      </p:sp>
      <p:grpSp>
        <p:nvGrpSpPr>
          <p:cNvPr id="5" name="Group 45"/>
          <p:cNvGrpSpPr/>
          <p:nvPr/>
        </p:nvGrpSpPr>
        <p:grpSpPr>
          <a:xfrm>
            <a:off x="3384062" y="3364575"/>
            <a:ext cx="5661139" cy="1886876"/>
            <a:chOff x="3384058" y="3364574"/>
            <a:chExt cx="5661139" cy="1886876"/>
          </a:xfrm>
        </p:grpSpPr>
        <p:pic>
          <p:nvPicPr>
            <p:cNvPr id="116" name="Picture 115" descr="latex-image-1.pdf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26760" y="3364574"/>
              <a:ext cx="604520" cy="302260"/>
            </a:xfrm>
            <a:prstGeom prst="rect">
              <a:avLst/>
            </a:prstGeom>
          </p:spPr>
        </p:pic>
        <p:pic>
          <p:nvPicPr>
            <p:cNvPr id="117" name="Picture 116" descr="latex-image-1.pdf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48780" y="3586884"/>
              <a:ext cx="604520" cy="302260"/>
            </a:xfrm>
            <a:prstGeom prst="rect">
              <a:avLst/>
            </a:prstGeom>
          </p:spPr>
        </p:pic>
        <p:pic>
          <p:nvPicPr>
            <p:cNvPr id="118" name="Picture 117" descr="latex-image-1.pdf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299456" y="4013200"/>
              <a:ext cx="613156" cy="293624"/>
            </a:xfrm>
            <a:prstGeom prst="rect">
              <a:avLst/>
            </a:prstGeom>
          </p:spPr>
        </p:pic>
        <p:pic>
          <p:nvPicPr>
            <p:cNvPr id="119" name="Picture 118" descr="latex-image-1.pdf"/>
            <p:cNvPicPr>
              <a:picLocks noChangeAspect="1"/>
            </p:cNvPicPr>
            <p:nvPr/>
          </p:nvPicPr>
          <p:blipFill>
            <a:blip r:embed="rId16"/>
            <a:srcRect l="19188"/>
            <a:stretch>
              <a:fillRect/>
            </a:stretch>
          </p:blipFill>
          <p:spPr>
            <a:xfrm>
              <a:off x="3384058" y="4419600"/>
              <a:ext cx="5661139" cy="320040"/>
            </a:xfrm>
            <a:prstGeom prst="rect">
              <a:avLst/>
            </a:prstGeom>
          </p:spPr>
        </p:pic>
        <p:pic>
          <p:nvPicPr>
            <p:cNvPr id="120" name="Picture 119" descr="latex-image-1.pdf"/>
            <p:cNvPicPr>
              <a:picLocks noChangeAspect="1"/>
            </p:cNvPicPr>
            <p:nvPr/>
          </p:nvPicPr>
          <p:blipFill>
            <a:blip r:embed="rId17"/>
            <a:srcRect l="19188"/>
            <a:stretch>
              <a:fillRect/>
            </a:stretch>
          </p:blipFill>
          <p:spPr>
            <a:xfrm>
              <a:off x="3384058" y="4940300"/>
              <a:ext cx="5661139" cy="311150"/>
            </a:xfrm>
            <a:prstGeom prst="rect">
              <a:avLst/>
            </a:prstGeom>
          </p:spPr>
        </p:pic>
      </p:grpSp>
      <p:sp>
        <p:nvSpPr>
          <p:cNvPr id="125" name="Rectangle 124"/>
          <p:cNvSpPr>
            <a:spLocks/>
          </p:cNvSpPr>
          <p:nvPr/>
        </p:nvSpPr>
        <p:spPr>
          <a:xfrm>
            <a:off x="3345183" y="4346734"/>
            <a:ext cx="1473352" cy="1038066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7" name="Rectangle 126"/>
          <p:cNvSpPr>
            <a:spLocks/>
          </p:cNvSpPr>
          <p:nvPr/>
        </p:nvSpPr>
        <p:spPr>
          <a:xfrm>
            <a:off x="5173830" y="3325180"/>
            <a:ext cx="1384951" cy="2072324"/>
          </a:xfrm>
          <a:prstGeom prst="rect">
            <a:avLst/>
          </a:prstGeom>
          <a:noFill/>
          <a:ln w="28575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8" name="Rectangle 127"/>
          <p:cNvSpPr>
            <a:spLocks/>
          </p:cNvSpPr>
          <p:nvPr/>
        </p:nvSpPr>
        <p:spPr>
          <a:xfrm>
            <a:off x="7660248" y="3889144"/>
            <a:ext cx="1384951" cy="1508356"/>
          </a:xfrm>
          <a:prstGeom prst="rect">
            <a:avLst/>
          </a:prstGeom>
          <a:noFill/>
          <a:ln w="28575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9" name="Picture 128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9116" y="5484622"/>
            <a:ext cx="2827020" cy="312420"/>
          </a:xfrm>
          <a:prstGeom prst="rect">
            <a:avLst/>
          </a:prstGeom>
        </p:spPr>
      </p:pic>
      <p:pic>
        <p:nvPicPr>
          <p:cNvPr id="131" name="Picture 130" descr="latex-image-1.pd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04235" y="5502912"/>
            <a:ext cx="2617216" cy="256032"/>
          </a:xfrm>
          <a:prstGeom prst="rect">
            <a:avLst/>
          </a:prstGeom>
        </p:spPr>
      </p:pic>
      <p:pic>
        <p:nvPicPr>
          <p:cNvPr id="132" name="Picture 131" descr="latex-image-1.pd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59980" y="5502910"/>
            <a:ext cx="2598420" cy="251459"/>
          </a:xfrm>
          <a:prstGeom prst="rect">
            <a:avLst/>
          </a:prstGeom>
        </p:spPr>
      </p:pic>
      <p:sp>
        <p:nvSpPr>
          <p:cNvPr id="133" name="Content Placeholder 2"/>
          <p:cNvSpPr txBox="1">
            <a:spLocks/>
          </p:cNvSpPr>
          <p:nvPr/>
        </p:nvSpPr>
        <p:spPr bwMode="auto">
          <a:xfrm>
            <a:off x="163900" y="5956300"/>
            <a:ext cx="9638301" cy="15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99" tIns="50900" rIns="101799" bIns="50900" numCol="1" anchor="t" anchorCtr="0" compatLnSpc="1">
            <a:prstTxWarp prst="textNoShape">
              <a:avLst/>
            </a:prstTxWarp>
          </a:bodyPr>
          <a:lstStyle/>
          <a:p>
            <a:pPr marL="379146" indent="-379146" eaLnBrk="0" hangingPunct="0">
              <a:buFontTx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latin typeface="Helvetica Neue"/>
                <a:ea typeface="宋体"/>
                <a:cs typeface="Helvetica Neue"/>
              </a:rPr>
              <a:t>Analogy to interference alignment</a:t>
            </a:r>
          </a:p>
          <a:p>
            <a:pPr marL="379146" indent="-379146" eaLnBrk="0" hangingPunct="0">
              <a:buFontTx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latin typeface="Helvetica Neue"/>
                <a:ea typeface="宋体"/>
                <a:cs typeface="Helvetica Neue"/>
              </a:rPr>
              <a:t>Write these subspace conditions for all failures</a:t>
            </a:r>
          </a:p>
          <a:p>
            <a:pPr marL="379146" indent="-379146" eaLnBrk="0" hangingPunct="0">
              <a:buFontTx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latin typeface="Helvetica Neue"/>
                <a:ea typeface="宋体"/>
                <a:cs typeface="Helvetica Neue"/>
              </a:rPr>
              <a:t>Use them to proof theorem by induction</a:t>
            </a:r>
            <a:endParaRPr lang="en-US" sz="2000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marL="456879" indent="-456879" eaLnBrk="0" hangingPunct="0"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  <a:p>
            <a:pPr marL="1350016" lvl="2" indent="-456879" eaLnBrk="0" hangingPunct="0"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  <a:p>
            <a:pPr marL="456879" indent="-456879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  <a:p>
            <a:pPr marL="456879" indent="-456879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50499" y="910308"/>
            <a:ext cx="517926" cy="442721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dirty="0" smtClean="0"/>
              <a:t>??</a:t>
            </a:r>
            <a:endParaRPr lang="en-US" dirty="0"/>
          </a:p>
        </p:txBody>
      </p:sp>
      <p:pic>
        <p:nvPicPr>
          <p:cNvPr id="49" name="Picture 48" descr="latex-image-1.pd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6" y="901335"/>
            <a:ext cx="6275493" cy="638884"/>
          </a:xfrm>
          <a:prstGeom prst="rect">
            <a:avLst/>
          </a:prstGeom>
        </p:spPr>
      </p:pic>
      <p:pic>
        <p:nvPicPr>
          <p:cNvPr id="50" name="Picture 49" descr="party4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30" y="3733149"/>
            <a:ext cx="517312" cy="6847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alphaModFix/>
          </a:blip>
          <a:srcRect r="55200"/>
          <a:stretch>
            <a:fillRect/>
          </a:stretch>
        </p:blipFill>
        <p:spPr>
          <a:xfrm>
            <a:off x="1060088" y="1098809"/>
            <a:ext cx="616954" cy="697290"/>
          </a:xfrm>
          <a:prstGeom prst="rect">
            <a:avLst/>
          </a:prstGeom>
        </p:spPr>
      </p:pic>
      <p:pic>
        <p:nvPicPr>
          <p:cNvPr id="52" name="Picture 51" descr="party1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44" y="2848970"/>
            <a:ext cx="550990" cy="726926"/>
          </a:xfrm>
          <a:prstGeom prst="rect">
            <a:avLst/>
          </a:prstGeom>
        </p:spPr>
      </p:pic>
      <p:pic>
        <p:nvPicPr>
          <p:cNvPr id="53" name="Picture 52" descr="party2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00" y="1843948"/>
            <a:ext cx="576827" cy="789962"/>
          </a:xfrm>
          <a:prstGeom prst="rect">
            <a:avLst/>
          </a:prstGeom>
        </p:spPr>
      </p:pic>
      <p:pic>
        <p:nvPicPr>
          <p:cNvPr id="54" name="Picture 53"/>
          <p:cNvPicPr>
            <a:picLocks/>
          </p:cNvPicPr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831872" y="1070744"/>
            <a:ext cx="1098289" cy="594286"/>
          </a:xfrm>
          <a:prstGeom prst="rect">
            <a:avLst/>
          </a:prstGeom>
        </p:spPr>
      </p:pic>
      <p:pic>
        <p:nvPicPr>
          <p:cNvPr id="55" name="Picture 54" descr="milovanderlinden-businessman.png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5"/>
          <a:stretch/>
        </p:blipFill>
        <p:spPr>
          <a:xfrm>
            <a:off x="986377" y="4614416"/>
            <a:ext cx="804443" cy="870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6083393"/>
      </p:ext>
    </p:extLst>
  </p:cSld>
  <p:clrMapOvr>
    <a:masterClrMapping/>
  </p:clrMapOvr>
  <p:transition xmlns:p14="http://schemas.microsoft.com/office/powerpoint/2010/main" spd="med" advTm="31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3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000" dirty="0">
                <a:latin typeface="Verdana"/>
                <a:cs typeface="Verdana"/>
              </a:rPr>
              <a:t>Secure Code Construction</a:t>
            </a:r>
          </a:p>
        </p:txBody>
      </p:sp>
      <p:grpSp>
        <p:nvGrpSpPr>
          <p:cNvPr id="6" name="Group 134"/>
          <p:cNvGrpSpPr/>
          <p:nvPr/>
        </p:nvGrpSpPr>
        <p:grpSpPr>
          <a:xfrm>
            <a:off x="787407" y="1132341"/>
            <a:ext cx="9105900" cy="2258457"/>
            <a:chOff x="1079500" y="4957124"/>
            <a:chExt cx="9105900" cy="2258457"/>
          </a:xfrm>
        </p:grpSpPr>
        <p:pic>
          <p:nvPicPr>
            <p:cNvPr id="87" name="Picture 17"/>
            <p:cNvPicPr>
              <a:picLocks noChangeAspect="1"/>
            </p:cNvPicPr>
            <p:nvPr/>
          </p:nvPicPr>
          <p:blipFill>
            <a:blip r:embed="rId4" cstate="print"/>
            <a:srcRect l="13846" t="9114" r="13846" b="9114"/>
            <a:stretch>
              <a:fillRect/>
            </a:stretch>
          </p:blipFill>
          <p:spPr bwMode="auto">
            <a:xfrm>
              <a:off x="1079500" y="5126401"/>
              <a:ext cx="1078232" cy="1058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Right Arrow 87"/>
            <p:cNvSpPr/>
            <p:nvPr/>
          </p:nvSpPr>
          <p:spPr bwMode="auto">
            <a:xfrm>
              <a:off x="2204609" y="5670612"/>
              <a:ext cx="702992" cy="314804"/>
            </a:xfrm>
            <a:prstGeom prst="rightArrow">
              <a:avLst/>
            </a:prstGeom>
            <a:solidFill>
              <a:srgbClr val="66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TextBox 22"/>
            <p:cNvSpPr txBox="1">
              <a:spLocks noChangeArrowheads="1"/>
            </p:cNvSpPr>
            <p:nvPr/>
          </p:nvSpPr>
          <p:spPr bwMode="auto">
            <a:xfrm>
              <a:off x="1415338" y="6206579"/>
              <a:ext cx="649124" cy="430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>
              <a:spAutoFit/>
            </a:bodyPr>
            <a:lstStyle/>
            <a:p>
              <a:r>
                <a:rPr lang="en-US" dirty="0">
                  <a:solidFill>
                    <a:srgbClr val="FFC45D"/>
                  </a:solidFill>
                  <a:latin typeface="Comic Sans MS" pitchFamily="66" charset="0"/>
                </a:rPr>
                <a:t>file</a:t>
              </a:r>
            </a:p>
          </p:txBody>
        </p:sp>
        <p:pic>
          <p:nvPicPr>
            <p:cNvPr id="97" name="Picture 21"/>
            <p:cNvPicPr>
              <a:picLocks noChangeAspect="1"/>
            </p:cNvPicPr>
            <p:nvPr/>
          </p:nvPicPr>
          <p:blipFill>
            <a:blip r:embed="rId5" cstate="print"/>
            <a:srcRect l="8833" t="4045" r="8833" b="16180"/>
            <a:stretch>
              <a:fillRect/>
            </a:stretch>
          </p:blipFill>
          <p:spPr bwMode="auto">
            <a:xfrm>
              <a:off x="8062310" y="5421964"/>
              <a:ext cx="992789" cy="1050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" name="TextBox 23"/>
            <p:cNvSpPr txBox="1">
              <a:spLocks noChangeArrowheads="1"/>
            </p:cNvSpPr>
            <p:nvPr/>
          </p:nvSpPr>
          <p:spPr bwMode="auto">
            <a:xfrm>
              <a:off x="7962053" y="6589410"/>
              <a:ext cx="2223347" cy="4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5" rIns="91429" bIns="45715">
              <a:spAutoFit/>
            </a:bodyPr>
            <a:lstStyle/>
            <a:p>
              <a:pPr algn="ctr"/>
              <a:r>
                <a:rPr lang="en-US" sz="2000" dirty="0">
                  <a:solidFill>
                    <a:srgbClr val="3366FF"/>
                  </a:solidFill>
                  <a:latin typeface="Comic Sans MS" pitchFamily="66" charset="0"/>
                </a:rPr>
                <a:t>Storage system</a:t>
              </a:r>
            </a:p>
          </p:txBody>
        </p:sp>
        <p:pic>
          <p:nvPicPr>
            <p:cNvPr id="102" name="Picture 6"/>
            <p:cNvPicPr preferRelativeResize="0">
              <a:picLocks noChangeAspect="1"/>
            </p:cNvPicPr>
            <p:nvPr/>
          </p:nvPicPr>
          <p:blipFill>
            <a:blip r:embed="rId6" cstate="print"/>
            <a:srcRect l="35576" t="8780" r="35576" b="62561"/>
            <a:stretch>
              <a:fillRect/>
            </a:stretch>
          </p:blipFill>
          <p:spPr bwMode="auto">
            <a:xfrm>
              <a:off x="2898517" y="5316018"/>
              <a:ext cx="1538021" cy="913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" name="TextBox 7"/>
            <p:cNvSpPr txBox="1">
              <a:spLocks noChangeArrowheads="1"/>
            </p:cNvSpPr>
            <p:nvPr/>
          </p:nvSpPr>
          <p:spPr bwMode="auto">
            <a:xfrm>
              <a:off x="3224190" y="5574889"/>
              <a:ext cx="1365586" cy="488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5" rIns="91429" bIns="45715">
              <a:spAutoFit/>
            </a:bodyPr>
            <a:lstStyle/>
            <a:p>
              <a:r>
                <a:rPr lang="en-US" sz="2500" b="1" dirty="0">
                  <a:solidFill>
                    <a:srgbClr val="FFFFFF"/>
                  </a:solidFill>
                  <a:latin typeface="Verdana" pitchFamily="34" charset="0"/>
                </a:rPr>
                <a:t>MRD</a:t>
              </a:r>
            </a:p>
          </p:txBody>
        </p:sp>
        <p:sp>
          <p:nvSpPr>
            <p:cNvPr id="106" name="TextBox 105"/>
            <p:cNvSpPr txBox="1">
              <a:spLocks noChangeAspect="1" noChangeArrowheads="1"/>
            </p:cNvSpPr>
            <p:nvPr/>
          </p:nvSpPr>
          <p:spPr bwMode="auto">
            <a:xfrm>
              <a:off x="5298962" y="5382528"/>
              <a:ext cx="1227610" cy="769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FFFFFF"/>
                  </a:solidFill>
                  <a:latin typeface="Verdana"/>
                  <a:cs typeface="Verdana"/>
                </a:rPr>
                <a:t>Zigzag</a:t>
              </a:r>
            </a:p>
            <a:p>
              <a:pPr algn="ctr">
                <a:defRPr/>
              </a:pPr>
              <a:r>
                <a:rPr lang="en-US" b="1" dirty="0" smtClean="0">
                  <a:solidFill>
                    <a:srgbClr val="FFFFFF"/>
                  </a:solidFill>
                  <a:latin typeface="Verdana"/>
                  <a:cs typeface="Verdana"/>
                </a:rPr>
                <a:t>codes</a:t>
              </a:r>
              <a:endParaRPr lang="en-US" b="1" dirty="0">
                <a:solidFill>
                  <a:srgbClr val="FFFFFF"/>
                </a:solidFill>
                <a:latin typeface="Verdana"/>
                <a:cs typeface="Verdana"/>
              </a:endParaRPr>
            </a:p>
          </p:txBody>
        </p:sp>
        <p:sp>
          <p:nvSpPr>
            <p:cNvPr id="109" name="Right Arrow 108"/>
            <p:cNvSpPr/>
            <p:nvPr/>
          </p:nvSpPr>
          <p:spPr bwMode="auto">
            <a:xfrm>
              <a:off x="3360677" y="6365197"/>
              <a:ext cx="565627" cy="356586"/>
            </a:xfrm>
            <a:prstGeom prst="rightArrow">
              <a:avLst/>
            </a:prstGeom>
            <a:solidFill>
              <a:srgbClr val="6699FF"/>
            </a:solidFill>
            <a:ln/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84622" y="6662440"/>
              <a:ext cx="553141" cy="553141"/>
            </a:xfrm>
            <a:prstGeom prst="rect">
              <a:avLst/>
            </a:prstGeom>
          </p:spPr>
        </p:pic>
        <p:sp>
          <p:nvSpPr>
            <p:cNvPr id="111" name="TextBox 22"/>
            <p:cNvSpPr txBox="1">
              <a:spLocks noChangeArrowheads="1"/>
            </p:cNvSpPr>
            <p:nvPr/>
          </p:nvSpPr>
          <p:spPr bwMode="auto">
            <a:xfrm>
              <a:off x="3292745" y="6784703"/>
              <a:ext cx="1291955" cy="430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5" rIns="91429" bIns="45715">
              <a:spAutoFit/>
            </a:bodyPr>
            <a:lstStyle/>
            <a:p>
              <a:r>
                <a:rPr lang="en-US" dirty="0" smtClean="0">
                  <a:solidFill>
                    <a:srgbClr val="FFC45D"/>
                  </a:solidFill>
                  <a:latin typeface="Comic Sans MS" pitchFamily="66" charset="0"/>
                </a:rPr>
                <a:t>Keys</a:t>
              </a:r>
              <a:endParaRPr lang="en-US" dirty="0">
                <a:solidFill>
                  <a:srgbClr val="FFC45D"/>
                </a:solidFill>
                <a:latin typeface="Comic Sans MS" pitchFamily="66" charset="0"/>
              </a:endParaRPr>
            </a:p>
          </p:txBody>
        </p:sp>
        <p:sp>
          <p:nvSpPr>
            <p:cNvPr id="112" name="Right Arrow 111"/>
            <p:cNvSpPr/>
            <p:nvPr/>
          </p:nvSpPr>
          <p:spPr bwMode="auto">
            <a:xfrm>
              <a:off x="4491308" y="5611875"/>
              <a:ext cx="702992" cy="314804"/>
            </a:xfrm>
            <a:prstGeom prst="rightArrow">
              <a:avLst/>
            </a:prstGeom>
            <a:solidFill>
              <a:srgbClr val="66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1" name="Right Arrow 120"/>
            <p:cNvSpPr/>
            <p:nvPr/>
          </p:nvSpPr>
          <p:spPr bwMode="auto">
            <a:xfrm>
              <a:off x="7322560" y="5713475"/>
              <a:ext cx="702992" cy="314804"/>
            </a:xfrm>
            <a:prstGeom prst="rightArrow">
              <a:avLst/>
            </a:prstGeom>
            <a:solidFill>
              <a:srgbClr val="66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TextBox 121"/>
            <p:cNvSpPr txBox="1"/>
            <p:nvPr/>
          </p:nvSpPr>
          <p:spPr>
            <a:xfrm>
              <a:off x="2573012" y="4957124"/>
              <a:ext cx="2821357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Maximum rank distance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072373" y="6321673"/>
              <a:ext cx="2141225" cy="383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404040"/>
                  </a:solidFill>
                  <a:latin typeface="Helvetica Neue"/>
                  <a:cs typeface="Helvetica Neue"/>
                </a:rPr>
                <a:t>[</a:t>
              </a:r>
              <a:r>
                <a:rPr lang="en-US" sz="18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Tamo</a:t>
              </a:r>
              <a:r>
                <a:rPr lang="en-US" sz="18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et al.’11 ]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054600" y="6648728"/>
              <a:ext cx="2358400" cy="383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Helvetica Neue"/>
                  <a:cs typeface="Helvetica Neue"/>
                </a:rPr>
                <a:t>[Silberstein et al.’12 ]</a:t>
              </a:r>
            </a:p>
          </p:txBody>
        </p:sp>
      </p:grpSp>
      <p:pic>
        <p:nvPicPr>
          <p:cNvPr id="65" name="Picture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5" t="60585" r="10165" b="10976"/>
          <a:stretch>
            <a:fillRect/>
          </a:stretch>
        </p:blipFill>
        <p:spPr bwMode="auto">
          <a:xfrm>
            <a:off x="4970161" y="1575018"/>
            <a:ext cx="1951340" cy="92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397271" y="1635154"/>
            <a:ext cx="1225235" cy="79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8" tIns="45682" rIns="91368" bIns="45682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3"/>
                </a:solidFill>
                <a:latin typeface="Verdana"/>
                <a:ea typeface="宋体" pitchFamily="2" charset="-122"/>
                <a:cs typeface="Verdana"/>
              </a:rPr>
              <a:t>Zigzag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accent3"/>
                </a:solidFill>
                <a:latin typeface="Verdana"/>
                <a:cs typeface="Verdana"/>
              </a:rPr>
              <a:t>Codes</a:t>
            </a:r>
            <a:endParaRPr lang="en-US" b="1" dirty="0">
              <a:solidFill>
                <a:schemeClr val="accent3"/>
              </a:solidFill>
              <a:latin typeface="Verdana"/>
              <a:ea typeface="宋体" pitchFamily="2" charset="-122"/>
              <a:cs typeface="Verdana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8476" y="4533416"/>
            <a:ext cx="10007600" cy="2448398"/>
          </a:xfrm>
          <a:prstGeom prst="rect">
            <a:avLst/>
          </a:prstGeom>
        </p:spPr>
        <p:txBody>
          <a:bodyPr wrap="square" lIns="91378" tIns="45688" rIns="91378" bIns="45688">
            <a:spAutoFit/>
          </a:bodyPr>
          <a:lstStyle/>
          <a:p>
            <a:pPr marL="379146" indent="-379146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Helvetica Neue"/>
                <a:cs typeface="Helvetica Neue"/>
              </a:rPr>
              <a:t>Upper bound achievable if all nodes can be wiretapped?</a:t>
            </a:r>
          </a:p>
          <a:p>
            <a:pPr marL="379146" indent="-379146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Helvetica Neue"/>
                <a:cs typeface="Helvetica Neue"/>
              </a:rPr>
              <a:t>Do functional repair and/or non-linear coding increase secure capacity?</a:t>
            </a:r>
          </a:p>
          <a:p>
            <a:pPr marL="379146" indent="-379146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Helvetica Neue"/>
                <a:cs typeface="Helvetica Neue"/>
              </a:rPr>
              <a:t>What about d&lt;n-1?</a:t>
            </a:r>
          </a:p>
          <a:p>
            <a:pPr lvl="0"/>
            <a:endParaRPr lang="en-US" sz="28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79" name="Content Placeholder 2"/>
          <p:cNvSpPr txBox="1">
            <a:spLocks/>
          </p:cNvSpPr>
          <p:nvPr/>
        </p:nvSpPr>
        <p:spPr bwMode="auto">
          <a:xfrm>
            <a:off x="246417" y="3907260"/>
            <a:ext cx="6486402" cy="62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99" tIns="50900" rIns="101799" bIns="50900" numCol="1" anchor="t" anchorCtr="0" compatLnSpc="1">
            <a:prstTxWarp prst="textNoShape">
              <a:avLst/>
            </a:prstTxWarp>
          </a:bodyPr>
          <a:lstStyle/>
          <a:p>
            <a:pPr marL="379146" indent="-379146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0090"/>
                </a:solidFill>
                <a:latin typeface="Helvetica Neue"/>
                <a:ea typeface="宋体"/>
                <a:cs typeface="Helvetica Neue"/>
              </a:rPr>
              <a:t>Open problems:</a:t>
            </a:r>
            <a:endParaRPr lang="en-US" sz="2800" dirty="0">
              <a:solidFill>
                <a:srgbClr val="000090"/>
              </a:solidFill>
              <a:latin typeface="Helvetica Neue"/>
              <a:cs typeface="Helvetica Neue"/>
            </a:endParaRPr>
          </a:p>
          <a:p>
            <a:endParaRPr lang="en-US" sz="2800" dirty="0">
              <a:latin typeface="Helvetica Neue"/>
              <a:cs typeface="Helvetica Neue"/>
            </a:endParaRPr>
          </a:p>
          <a:p>
            <a:endParaRPr lang="en-US" sz="2800" dirty="0">
              <a:latin typeface="Helvetica Neue"/>
              <a:cs typeface="Helvetica Neue"/>
            </a:endParaRPr>
          </a:p>
          <a:p>
            <a:pPr marL="379146" indent="-379146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  <a:p>
            <a:pPr marL="379146" indent="-379146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  <a:p>
            <a:pPr marL="379146" indent="-379146" eaLnBrk="0" hangingPunct="0"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  <a:p>
            <a:pPr marL="379146" indent="-379146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  <a:p>
            <a:pPr marL="379146" indent="-379146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  <a:p>
            <a:pPr marL="456879" indent="-456879" eaLnBrk="0" hangingPunct="0"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  <a:p>
            <a:pPr marL="1350016" lvl="2" indent="-456879" eaLnBrk="0" hangingPunct="0"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  <a:p>
            <a:pPr marL="456879" indent="-456879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  <a:p>
            <a:pPr marL="456879" indent="-456879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en-US" sz="2800" kern="0" dirty="0">
              <a:solidFill>
                <a:srgbClr val="000000"/>
              </a:solidFill>
              <a:latin typeface="Helvetica Neue"/>
              <a:ea typeface="宋体"/>
              <a:cs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5824003"/>
      </p:ext>
    </p:extLst>
  </p:cSld>
  <p:clrMapOvr>
    <a:masterClrMapping/>
  </p:clrMapOvr>
  <p:transition xmlns:p14="http://schemas.microsoft.com/office/powerpoint/2010/main" spd="med" advTm="312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0267" y="2353733"/>
            <a:ext cx="6993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  <a:latin typeface="+mj-lt"/>
                <a:cs typeface="Braggadocio"/>
              </a:rPr>
              <a:t>ii.</a:t>
            </a:r>
            <a:endParaRPr lang="en-US" sz="4800" b="1" dirty="0">
              <a:solidFill>
                <a:srgbClr val="008000"/>
              </a:solidFill>
              <a:latin typeface="+mj-lt"/>
              <a:cs typeface="Braggadocio"/>
            </a:endParaRPr>
          </a:p>
          <a:p>
            <a:r>
              <a:rPr lang="en-US" sz="4800" dirty="0" smtClean="0">
                <a:solidFill>
                  <a:srgbClr val="008000"/>
                </a:solidFill>
                <a:latin typeface="+mj-lt"/>
                <a:cs typeface="Braggadocio"/>
              </a:rPr>
              <a:t> How to deliver a secret?</a:t>
            </a:r>
            <a:endParaRPr lang="en-US" sz="4800" dirty="0">
              <a:solidFill>
                <a:srgbClr val="008000"/>
              </a:solidFill>
              <a:latin typeface="+mj-lt"/>
              <a:cs typeface="Braggadocio"/>
            </a:endParaRPr>
          </a:p>
        </p:txBody>
      </p:sp>
    </p:spTree>
    <p:extLst>
      <p:ext uri="{BB962C8B-B14F-4D97-AF65-F5344CB8AC3E}">
        <p14:creationId xmlns:p14="http://schemas.microsoft.com/office/powerpoint/2010/main" val="4232201322"/>
      </p:ext>
    </p:extLst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communication cost of delivering the secret to a user?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5927" y="5637504"/>
            <a:ext cx="4512407" cy="791534"/>
          </a:xfrm>
          <a:prstGeom prst="rect">
            <a:avLst/>
          </a:prstGeom>
        </p:spPr>
        <p:txBody>
          <a:bodyPr wrap="square" lIns="91378" tIns="45688" rIns="91378" bIns="45688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n,</a:t>
            </a:r>
            <a:r>
              <a:rPr lang="en-US" dirty="0" err="1" smtClean="0"/>
              <a:t>k</a:t>
            </a:r>
            <a:r>
              <a:rPr lang="en-US" dirty="0" smtClean="0"/>
              <a:t>)=(4,2) secret sharing with l=1 colluding parties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23946" y="1455647"/>
            <a:ext cx="18978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op-Secret-F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" y="4581102"/>
            <a:ext cx="816562" cy="611634"/>
          </a:xfrm>
          <a:prstGeom prst="rect">
            <a:avLst/>
          </a:prstGeom>
        </p:spPr>
      </p:pic>
      <p:pic>
        <p:nvPicPr>
          <p:cNvPr id="6" name="Picture 5" descr="closedsaf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984030"/>
            <a:ext cx="1179921" cy="985615"/>
          </a:xfrm>
          <a:prstGeom prst="rect">
            <a:avLst/>
          </a:prstGeom>
        </p:spPr>
      </p:pic>
      <p:pic>
        <p:nvPicPr>
          <p:cNvPr id="7" name="Picture 6" descr="dealer_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826" y="2931103"/>
            <a:ext cx="788047" cy="686543"/>
          </a:xfrm>
          <a:prstGeom prst="rect">
            <a:avLst/>
          </a:prstGeom>
        </p:spPr>
      </p:pic>
      <p:pic>
        <p:nvPicPr>
          <p:cNvPr id="8" name="Picture 7" descr="party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67" y="1229252"/>
            <a:ext cx="586434" cy="646704"/>
          </a:xfrm>
          <a:prstGeom prst="rect">
            <a:avLst/>
          </a:prstGeom>
        </p:spPr>
      </p:pic>
      <p:pic>
        <p:nvPicPr>
          <p:cNvPr id="9" name="Picture 8" descr="party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67" y="2309776"/>
            <a:ext cx="579982" cy="631596"/>
          </a:xfrm>
          <a:prstGeom prst="rect">
            <a:avLst/>
          </a:prstGeom>
        </p:spPr>
      </p:pic>
      <p:pic>
        <p:nvPicPr>
          <p:cNvPr id="10" name="Picture 9" descr="party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68" y="4619218"/>
            <a:ext cx="624734" cy="6911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alphaModFix/>
          </a:blip>
          <a:srcRect r="55200"/>
          <a:stretch>
            <a:fillRect/>
          </a:stretch>
        </p:blipFill>
        <p:spPr>
          <a:xfrm>
            <a:off x="1860670" y="3518860"/>
            <a:ext cx="705216" cy="66622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722471" y="1630985"/>
            <a:ext cx="1138199" cy="1249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19555" y="2719182"/>
            <a:ext cx="1041117" cy="430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19555" y="3415849"/>
            <a:ext cx="1041117" cy="544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5304" y="3529222"/>
            <a:ext cx="1095364" cy="1451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0" idx="3"/>
          </p:cNvCxnSpPr>
          <p:nvPr/>
        </p:nvCxnSpPr>
        <p:spPr>
          <a:xfrm>
            <a:off x="3550674" y="2696877"/>
            <a:ext cx="3051087" cy="153708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0" idx="3"/>
          </p:cNvCxnSpPr>
          <p:nvPr/>
        </p:nvCxnSpPr>
        <p:spPr>
          <a:xfrm flipV="1">
            <a:off x="3550674" y="1626485"/>
            <a:ext cx="1371083" cy="1070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rcRect l="4320" t="10787" r="5760" b="8090"/>
          <a:stretch>
            <a:fillRect/>
          </a:stretch>
        </p:blipFill>
        <p:spPr>
          <a:xfrm>
            <a:off x="4921752" y="865802"/>
            <a:ext cx="1327620" cy="765179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9" name="TextBox 28"/>
          <p:cNvSpPr txBox="1"/>
          <p:nvPr/>
        </p:nvSpPr>
        <p:spPr>
          <a:xfrm>
            <a:off x="5311637" y="1626489"/>
            <a:ext cx="919939" cy="372949"/>
          </a:xfrm>
          <a:prstGeom prst="rect">
            <a:avLst/>
          </a:prstGeom>
          <a:noFill/>
        </p:spPr>
        <p:txBody>
          <a:bodyPr wrap="square" lIns="91368" tIns="45682" rIns="91368" bIns="45682" rtlCol="0">
            <a:spAutoFit/>
          </a:bodyPr>
          <a:lstStyle/>
          <a:p>
            <a:r>
              <a:rPr lang="en-US" sz="1800" dirty="0">
                <a:solidFill>
                  <a:srgbClr val="1FC100"/>
                </a:solidFill>
                <a:latin typeface="Comic Sans MS"/>
                <a:cs typeface="Comic Sans MS"/>
              </a:rPr>
              <a:t>User 1</a:t>
            </a:r>
          </a:p>
        </p:txBody>
      </p:sp>
      <p:pic>
        <p:nvPicPr>
          <p:cNvPr id="30" name="Picture 29" descr="Top-Secret-F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47" y="891145"/>
            <a:ext cx="816562" cy="6116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rcRect l="4320" t="10787" r="5760" b="8090"/>
          <a:stretch>
            <a:fillRect/>
          </a:stretch>
        </p:blipFill>
        <p:spPr>
          <a:xfrm>
            <a:off x="6695002" y="4208627"/>
            <a:ext cx="1327620" cy="765179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8" name="TextBox 47"/>
          <p:cNvSpPr txBox="1"/>
          <p:nvPr/>
        </p:nvSpPr>
        <p:spPr>
          <a:xfrm>
            <a:off x="7084887" y="4933975"/>
            <a:ext cx="919939" cy="372949"/>
          </a:xfrm>
          <a:prstGeom prst="rect">
            <a:avLst/>
          </a:prstGeom>
          <a:noFill/>
        </p:spPr>
        <p:txBody>
          <a:bodyPr wrap="square" lIns="91368" tIns="45682" rIns="91368" bIns="45682" rtlCol="0">
            <a:spAutoFit/>
          </a:bodyPr>
          <a:lstStyle/>
          <a:p>
            <a:r>
              <a:rPr lang="en-US" sz="1800" dirty="0">
                <a:solidFill>
                  <a:srgbClr val="1FC100"/>
                </a:solidFill>
                <a:latin typeface="Comic Sans MS"/>
                <a:cs typeface="Comic Sans MS"/>
              </a:rPr>
              <a:t>User 2</a:t>
            </a:r>
          </a:p>
        </p:txBody>
      </p:sp>
      <p:pic>
        <p:nvPicPr>
          <p:cNvPr id="49" name="Picture 48" descr="Top-Secret-F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97" y="3994345"/>
            <a:ext cx="816562" cy="61163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519102" y="1377717"/>
            <a:ext cx="339197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519102" y="2482502"/>
            <a:ext cx="339197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19102" y="3647335"/>
            <a:ext cx="339197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519102" y="4750260"/>
            <a:ext cx="339197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3735763" y="4981102"/>
            <a:ext cx="2782128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81" idx="3"/>
          </p:cNvCxnSpPr>
          <p:nvPr/>
        </p:nvCxnSpPr>
        <p:spPr>
          <a:xfrm>
            <a:off x="3733152" y="3872312"/>
            <a:ext cx="2784739" cy="74690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212117" y="1042957"/>
            <a:ext cx="2846289" cy="2123594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pPr marL="342659" indent="-342659">
              <a:buFont typeface="Arial"/>
              <a:buChar char="•"/>
            </a:pPr>
            <a:r>
              <a:rPr lang="en-US" dirty="0" smtClean="0"/>
              <a:t>User 1 downloads 2 units</a:t>
            </a:r>
          </a:p>
          <a:p>
            <a:pPr marL="342659" indent="-342659">
              <a:buFont typeface="Arial"/>
              <a:buChar char="•"/>
            </a:pPr>
            <a:r>
              <a:rPr lang="en-US" dirty="0" smtClean="0"/>
              <a:t>Can decode the secret and the key</a:t>
            </a:r>
          </a:p>
          <a:p>
            <a:pPr marL="342659" indent="-342659">
              <a:buFont typeface="Arial"/>
              <a:buChar char="•"/>
            </a:pPr>
            <a:r>
              <a:rPr lang="en-US" dirty="0" smtClean="0"/>
              <a:t>But, doesn’t want the key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563598" y="5640050"/>
            <a:ext cx="5939301" cy="769377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pPr marL="342659" indent="-342659">
              <a:buFont typeface="Arial"/>
              <a:buChar char="•"/>
            </a:pPr>
            <a:r>
              <a:rPr lang="en-US" dirty="0" smtClean="0"/>
              <a:t>User 2 contacts 3 shares</a:t>
            </a:r>
            <a:r>
              <a:rPr lang="en-US" dirty="0"/>
              <a:t> </a:t>
            </a:r>
            <a:r>
              <a:rPr lang="en-US" dirty="0" smtClean="0"/>
              <a:t>and downloads 3/2 units</a:t>
            </a:r>
            <a:endParaRPr lang="en-US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2680625" y="2492962"/>
            <a:ext cx="870049" cy="407830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>
                <a:solidFill>
                  <a:srgbClr val="660066"/>
                </a:solidFill>
              </a:rPr>
              <a:t>S+2K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680631" y="3668397"/>
            <a:ext cx="1052521" cy="407830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>
                <a:solidFill>
                  <a:srgbClr val="660066"/>
                </a:solidFill>
              </a:rPr>
              <a:t>S+3K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680625" y="4781046"/>
            <a:ext cx="1055138" cy="407830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>
                <a:solidFill>
                  <a:srgbClr val="660066"/>
                </a:solidFill>
              </a:rPr>
              <a:t>K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680625" y="1358987"/>
            <a:ext cx="870049" cy="414965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>
                <a:solidFill>
                  <a:srgbClr val="660066"/>
                </a:solidFill>
              </a:rPr>
              <a:t>S+K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80625" y="2342740"/>
            <a:ext cx="1491873" cy="721762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>
                <a:solidFill>
                  <a:srgbClr val="660066"/>
                </a:solidFill>
              </a:rPr>
              <a:t>s</a:t>
            </a:r>
            <a:r>
              <a:rPr lang="en-US" sz="2000" baseline="-25000" dirty="0">
                <a:solidFill>
                  <a:srgbClr val="660066"/>
                </a:solidFill>
              </a:rPr>
              <a:t>1</a:t>
            </a:r>
            <a:r>
              <a:rPr lang="en-US" sz="2000" dirty="0">
                <a:solidFill>
                  <a:srgbClr val="660066"/>
                </a:solidFill>
              </a:rPr>
              <a:t>+k</a:t>
            </a:r>
            <a:r>
              <a:rPr lang="en-US" sz="2000" baseline="-25000" dirty="0">
                <a:solidFill>
                  <a:srgbClr val="660066"/>
                </a:solidFill>
              </a:rPr>
              <a:t>1</a:t>
            </a:r>
          </a:p>
          <a:p>
            <a:pPr algn="ctr"/>
            <a:r>
              <a:rPr lang="en-US" sz="2000" dirty="0">
                <a:solidFill>
                  <a:srgbClr val="660066"/>
                </a:solidFill>
              </a:rPr>
              <a:t>s</a:t>
            </a:r>
            <a:r>
              <a:rPr lang="en-US" sz="2000" baseline="-25000" dirty="0">
                <a:solidFill>
                  <a:srgbClr val="660066"/>
                </a:solidFill>
              </a:rPr>
              <a:t>2</a:t>
            </a:r>
            <a:r>
              <a:rPr lang="en-US" sz="2000" dirty="0">
                <a:solidFill>
                  <a:srgbClr val="660066"/>
                </a:solidFill>
              </a:rPr>
              <a:t>+k</a:t>
            </a:r>
            <a:r>
              <a:rPr lang="en-US" sz="2000" baseline="-25000" dirty="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69353" y="3494201"/>
            <a:ext cx="1491873" cy="721762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>
                <a:solidFill>
                  <a:srgbClr val="660066"/>
                </a:solidFill>
              </a:rPr>
              <a:t>s</a:t>
            </a:r>
            <a:r>
              <a:rPr lang="en-US" sz="2000" baseline="-25000" dirty="0">
                <a:solidFill>
                  <a:srgbClr val="660066"/>
                </a:solidFill>
              </a:rPr>
              <a:t>2</a:t>
            </a:r>
            <a:r>
              <a:rPr lang="en-US" sz="2000" dirty="0">
                <a:solidFill>
                  <a:srgbClr val="660066"/>
                </a:solidFill>
              </a:rPr>
              <a:t>+k</a:t>
            </a:r>
            <a:r>
              <a:rPr lang="en-US" sz="2000" baseline="-25000" dirty="0">
                <a:solidFill>
                  <a:srgbClr val="660066"/>
                </a:solidFill>
              </a:rPr>
              <a:t>1</a:t>
            </a:r>
          </a:p>
          <a:p>
            <a:pPr algn="ctr"/>
            <a:r>
              <a:rPr lang="en-US" sz="2000" dirty="0">
                <a:solidFill>
                  <a:srgbClr val="660066"/>
                </a:solidFill>
              </a:rPr>
              <a:t>s</a:t>
            </a:r>
            <a:r>
              <a:rPr lang="en-US" sz="2000" baseline="-25000" dirty="0">
                <a:solidFill>
                  <a:srgbClr val="660066"/>
                </a:solidFill>
              </a:rPr>
              <a:t>1</a:t>
            </a:r>
            <a:r>
              <a:rPr lang="en-US" sz="2000" dirty="0">
                <a:solidFill>
                  <a:srgbClr val="660066"/>
                </a:solidFill>
              </a:rPr>
              <a:t>+k</a:t>
            </a:r>
            <a:r>
              <a:rPr lang="en-US" sz="2000" baseline="-25000" dirty="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80625" y="4602542"/>
            <a:ext cx="1491873" cy="721762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>
                <a:solidFill>
                  <a:srgbClr val="660066"/>
                </a:solidFill>
              </a:rPr>
              <a:t>k</a:t>
            </a:r>
            <a:r>
              <a:rPr lang="en-US" sz="2000" baseline="-25000" dirty="0">
                <a:solidFill>
                  <a:srgbClr val="660066"/>
                </a:solidFill>
              </a:rPr>
              <a:t>1</a:t>
            </a:r>
          </a:p>
          <a:p>
            <a:pPr algn="ctr"/>
            <a:r>
              <a:rPr lang="en-US" sz="2000" dirty="0">
                <a:solidFill>
                  <a:srgbClr val="660066"/>
                </a:solidFill>
              </a:rPr>
              <a:t>k</a:t>
            </a:r>
            <a:r>
              <a:rPr lang="en-US" sz="2000" baseline="-25000" dirty="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69353" y="1247883"/>
            <a:ext cx="1491873" cy="721762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>
                <a:solidFill>
                  <a:srgbClr val="660066"/>
                </a:solidFill>
              </a:rPr>
              <a:t>s</a:t>
            </a:r>
            <a:r>
              <a:rPr lang="en-US" sz="2000" baseline="-25000" dirty="0">
                <a:solidFill>
                  <a:srgbClr val="660066"/>
                </a:solidFill>
              </a:rPr>
              <a:t>1</a:t>
            </a:r>
            <a:r>
              <a:rPr lang="en-US" sz="2000" dirty="0">
                <a:solidFill>
                  <a:srgbClr val="660066"/>
                </a:solidFill>
              </a:rPr>
              <a:t>+s</a:t>
            </a:r>
            <a:r>
              <a:rPr lang="en-US" sz="2000" baseline="-25000" dirty="0">
                <a:solidFill>
                  <a:srgbClr val="660066"/>
                </a:solidFill>
              </a:rPr>
              <a:t>2</a:t>
            </a:r>
            <a:r>
              <a:rPr lang="en-US" sz="2000" dirty="0">
                <a:solidFill>
                  <a:srgbClr val="660066"/>
                </a:solidFill>
              </a:rPr>
              <a:t>+k</a:t>
            </a:r>
            <a:r>
              <a:rPr lang="en-US" sz="2000" baseline="-25000" dirty="0">
                <a:solidFill>
                  <a:srgbClr val="660066"/>
                </a:solidFill>
              </a:rPr>
              <a:t>1</a:t>
            </a:r>
          </a:p>
          <a:p>
            <a:pPr algn="ctr"/>
            <a:r>
              <a:rPr lang="en-US" sz="2000" dirty="0">
                <a:solidFill>
                  <a:srgbClr val="660066"/>
                </a:solidFill>
              </a:rPr>
              <a:t>s</a:t>
            </a:r>
            <a:r>
              <a:rPr lang="en-US" sz="2000" baseline="-25000" dirty="0">
                <a:solidFill>
                  <a:srgbClr val="660066"/>
                </a:solidFill>
              </a:rPr>
              <a:t>1+</a:t>
            </a:r>
            <a:r>
              <a:rPr lang="en-US" sz="2000" dirty="0">
                <a:solidFill>
                  <a:srgbClr val="660066"/>
                </a:solidFill>
              </a:rPr>
              <a:t>2s</a:t>
            </a:r>
            <a:r>
              <a:rPr lang="en-US" sz="2000" baseline="-25000" dirty="0">
                <a:solidFill>
                  <a:srgbClr val="660066"/>
                </a:solidFill>
              </a:rPr>
              <a:t>2</a:t>
            </a:r>
            <a:r>
              <a:rPr lang="en-US" sz="2000" dirty="0">
                <a:solidFill>
                  <a:srgbClr val="660066"/>
                </a:solidFill>
              </a:rPr>
              <a:t>+k</a:t>
            </a:r>
            <a:r>
              <a:rPr lang="en-US" sz="2000" baseline="-25000" dirty="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195" y="4242445"/>
            <a:ext cx="870049" cy="414965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S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4245396"/>
            <a:ext cx="1004620" cy="400033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s</a:t>
            </a:r>
            <a:r>
              <a:rPr lang="en-US" sz="2000" baseline="-25000" dirty="0" smtClean="0">
                <a:solidFill>
                  <a:srgbClr val="660066"/>
                </a:solidFill>
              </a:rPr>
              <a:t>1</a:t>
            </a:r>
            <a:r>
              <a:rPr lang="en-US" sz="2000" dirty="0" smtClean="0">
                <a:solidFill>
                  <a:srgbClr val="660066"/>
                </a:solidFill>
              </a:rPr>
              <a:t>,s</a:t>
            </a:r>
            <a:r>
              <a:rPr lang="en-US" sz="2000" baseline="-25000" dirty="0" smtClean="0">
                <a:solidFill>
                  <a:srgbClr val="660066"/>
                </a:solidFill>
              </a:rPr>
              <a:t>2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85319" y="1486408"/>
            <a:ext cx="870049" cy="414965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S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34124" y="1489359"/>
            <a:ext cx="1004620" cy="400033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s</a:t>
            </a:r>
            <a:r>
              <a:rPr lang="en-US" sz="2000" baseline="-25000" dirty="0" smtClean="0">
                <a:solidFill>
                  <a:srgbClr val="660066"/>
                </a:solidFill>
              </a:rPr>
              <a:t>1</a:t>
            </a:r>
            <a:r>
              <a:rPr lang="en-US" sz="2000" dirty="0" smtClean="0">
                <a:solidFill>
                  <a:srgbClr val="660066"/>
                </a:solidFill>
              </a:rPr>
              <a:t>,s</a:t>
            </a:r>
            <a:r>
              <a:rPr lang="en-US" sz="2000" baseline="-25000" dirty="0" smtClean="0">
                <a:solidFill>
                  <a:srgbClr val="660066"/>
                </a:solidFill>
              </a:rPr>
              <a:t>2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89147" y="1988600"/>
            <a:ext cx="870049" cy="414965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k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31576" y="1990213"/>
            <a:ext cx="1004620" cy="400033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k</a:t>
            </a:r>
            <a:r>
              <a:rPr lang="en-US" sz="2000" baseline="-25000" dirty="0" smtClean="0">
                <a:solidFill>
                  <a:srgbClr val="660066"/>
                </a:solidFill>
              </a:rPr>
              <a:t>1</a:t>
            </a:r>
            <a:r>
              <a:rPr lang="en-US" sz="2000" dirty="0" smtClean="0">
                <a:solidFill>
                  <a:srgbClr val="660066"/>
                </a:solidFill>
              </a:rPr>
              <a:t>,k</a:t>
            </a:r>
            <a:r>
              <a:rPr lang="en-US" sz="2000" baseline="-25000" dirty="0" smtClean="0">
                <a:solidFill>
                  <a:srgbClr val="660066"/>
                </a:solidFill>
              </a:rPr>
              <a:t>2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33907" y="4594445"/>
            <a:ext cx="1004620" cy="400033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s</a:t>
            </a:r>
            <a:r>
              <a:rPr lang="en-US" sz="2000" baseline="-25000" dirty="0" smtClean="0">
                <a:solidFill>
                  <a:srgbClr val="660066"/>
                </a:solidFill>
              </a:rPr>
              <a:t>1</a:t>
            </a:r>
            <a:r>
              <a:rPr lang="en-US" sz="2000" dirty="0" smtClean="0">
                <a:solidFill>
                  <a:srgbClr val="660066"/>
                </a:solidFill>
              </a:rPr>
              <a:t>,s</a:t>
            </a:r>
            <a:r>
              <a:rPr lang="en-US" sz="2000" baseline="-25000" dirty="0" smtClean="0">
                <a:solidFill>
                  <a:srgbClr val="660066"/>
                </a:solidFill>
              </a:rPr>
              <a:t>2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033907" y="5070796"/>
            <a:ext cx="1004620" cy="400033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k</a:t>
            </a:r>
            <a:r>
              <a:rPr lang="en-US" sz="2000" baseline="-25000" dirty="0" smtClean="0">
                <a:solidFill>
                  <a:srgbClr val="660066"/>
                </a:solidFill>
              </a:rPr>
              <a:t>1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590497">
            <a:off x="5203808" y="3245918"/>
            <a:ext cx="900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660066"/>
                </a:solidFill>
              </a:rPr>
              <a:t>s</a:t>
            </a:r>
            <a:r>
              <a:rPr lang="en-US" sz="2400" baseline="-25000" dirty="0">
                <a:solidFill>
                  <a:srgbClr val="660066"/>
                </a:solidFill>
              </a:rPr>
              <a:t>1</a:t>
            </a:r>
            <a:r>
              <a:rPr lang="en-US" sz="2400" dirty="0">
                <a:solidFill>
                  <a:srgbClr val="660066"/>
                </a:solidFill>
              </a:rPr>
              <a:t>+k</a:t>
            </a:r>
            <a:r>
              <a:rPr lang="en-US" sz="2400" baseline="-25000" dirty="0">
                <a:solidFill>
                  <a:srgbClr val="660066"/>
                </a:solidFill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 rot="1034192">
            <a:off x="4938426" y="3823102"/>
            <a:ext cx="900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660066"/>
                </a:solidFill>
              </a:rPr>
              <a:t>s</a:t>
            </a:r>
            <a:r>
              <a:rPr lang="en-US" sz="2400" baseline="-25000" dirty="0">
                <a:solidFill>
                  <a:srgbClr val="660066"/>
                </a:solidFill>
              </a:rPr>
              <a:t>2</a:t>
            </a:r>
            <a:r>
              <a:rPr lang="en-US" sz="2400" dirty="0">
                <a:solidFill>
                  <a:srgbClr val="660066"/>
                </a:solidFill>
              </a:rPr>
              <a:t>+k</a:t>
            </a:r>
            <a:r>
              <a:rPr lang="en-US" sz="2400" baseline="-25000" dirty="0">
                <a:solidFill>
                  <a:srgbClr val="660066"/>
                </a:solidFill>
              </a:rPr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48111" y="4512141"/>
            <a:ext cx="45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660066"/>
                </a:solidFill>
              </a:rPr>
              <a:t>k</a:t>
            </a:r>
            <a:r>
              <a:rPr lang="en-US" sz="2400" baseline="-25000" dirty="0">
                <a:solidFill>
                  <a:srgbClr val="660066"/>
                </a:solidFill>
              </a:rPr>
              <a:t>1</a:t>
            </a:r>
          </a:p>
        </p:txBody>
      </p:sp>
      <p:cxnSp>
        <p:nvCxnSpPr>
          <p:cNvPr id="90" name="Curved Connector 89"/>
          <p:cNvCxnSpPr/>
          <p:nvPr/>
        </p:nvCxnSpPr>
        <p:spPr>
          <a:xfrm rot="5400000">
            <a:off x="4926118" y="4090512"/>
            <a:ext cx="1908457" cy="559130"/>
          </a:xfrm>
          <a:prstGeom prst="curvedConnector3">
            <a:avLst>
              <a:gd name="adj1" fmla="val 104445"/>
            </a:avLst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920821" y="5228331"/>
            <a:ext cx="6632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d=3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550154" y="6363372"/>
            <a:ext cx="9406651" cy="1305454"/>
            <a:chOff x="-474124" y="1736814"/>
            <a:chExt cx="9406651" cy="1305454"/>
          </a:xfrm>
        </p:grpSpPr>
        <p:pic>
          <p:nvPicPr>
            <p:cNvPr id="71" name="Picture 70" descr="Screen Shot 2016-02-14 at 3.17.27 A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4124" y="1736814"/>
              <a:ext cx="2115872" cy="907715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1762606" y="1791916"/>
              <a:ext cx="7169921" cy="10772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Comm. cost can be decreased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bc</a:t>
              </a:r>
              <a:r>
                <a:rPr lang="en-US" sz="3200" dirty="0" smtClean="0">
                  <a:solidFill>
                    <a:srgbClr val="FF0000"/>
                  </a:solidFill>
                </a:rPr>
                <a:t> user does not need to decode the keys.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4843" y="2457492"/>
              <a:ext cx="75954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10B1D"/>
                  </a:solidFill>
                  <a:latin typeface="Bernard MT Condensed"/>
                  <a:cs typeface="Bernard MT Condensed"/>
                </a:rPr>
                <a:t># 3</a:t>
              </a:r>
              <a:endParaRPr lang="en-US" sz="3200" dirty="0">
                <a:solidFill>
                  <a:srgbClr val="C10B1D"/>
                </a:solidFill>
                <a:latin typeface="Bernard MT Condensed"/>
                <a:cs typeface="Bernard MT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643981"/>
      </p:ext>
    </p:extLst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8" grpId="0"/>
      <p:bldP spid="79" grpId="0"/>
      <p:bldP spid="80" grpId="0" animBg="1"/>
      <p:bldP spid="81" grpId="0" animBg="1"/>
      <p:bldP spid="82" grpId="0" animBg="1"/>
      <p:bldP spid="83" grpId="0" animBg="1"/>
      <p:bldP spid="56" grpId="0" animBg="1"/>
      <p:bldP spid="57" grpId="0" animBg="1"/>
      <p:bldP spid="58" grpId="0" animBg="1"/>
      <p:bldP spid="60" grpId="0" animBg="1"/>
      <p:bldP spid="61" grpId="1" animBg="1"/>
      <p:bldP spid="62" grpId="0" animBg="1"/>
      <p:bldP spid="63" grpId="1" animBg="1"/>
      <p:bldP spid="64" grpId="0" animBg="1"/>
      <p:bldP spid="65" grpId="0" animBg="1"/>
      <p:bldP spid="67" grpId="0" animBg="1"/>
      <p:bldP spid="69" grpId="0" animBg="1"/>
      <p:bldP spid="70" grpId="0" animBg="1"/>
      <p:bldP spid="25" grpId="0"/>
      <p:bldP spid="26" grpId="0"/>
      <p:bldP spid="33" grpId="0"/>
      <p:bldP spid="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Deliver a Secret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34" y="4412184"/>
            <a:ext cx="10058400" cy="2308260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pPr marL="342659" indent="-342659">
              <a:buFont typeface="Arial"/>
              <a:buChar char="•"/>
            </a:pPr>
            <a:r>
              <a:rPr lang="en-US" sz="2400" dirty="0" smtClean="0"/>
              <a:t>Characterization of the minimum communication cost (CC(d)) for a given d</a:t>
            </a:r>
          </a:p>
          <a:p>
            <a:pPr marL="342659" indent="-342659">
              <a:buFont typeface="Arial"/>
              <a:buChar char="•"/>
            </a:pPr>
            <a:r>
              <a:rPr lang="en-US" sz="2400" dirty="0" smtClean="0"/>
              <a:t>Achievability of the bound for d=n via deterministic, Reed-Solomon based, codes</a:t>
            </a:r>
          </a:p>
          <a:p>
            <a:pPr marL="342659" indent="-342659">
              <a:buFont typeface="Arial"/>
              <a:buChar char="•"/>
            </a:pPr>
            <a:r>
              <a:rPr lang="en-US" sz="2400" dirty="0" smtClean="0"/>
              <a:t>Achievability of the bound simultaneously for all d, </a:t>
            </a:r>
            <a:r>
              <a:rPr lang="en-US" sz="2400" dirty="0" err="1" smtClean="0"/>
              <a:t>k≤d≤n</a:t>
            </a:r>
            <a:r>
              <a:rPr lang="en-US" sz="2400" dirty="0" smtClean="0"/>
              <a:t>, via random codes</a:t>
            </a:r>
            <a:endParaRPr lang="en-US" sz="2400" dirty="0"/>
          </a:p>
        </p:txBody>
      </p:sp>
      <p:grpSp>
        <p:nvGrpSpPr>
          <p:cNvPr id="10" name="Group 35"/>
          <p:cNvGrpSpPr/>
          <p:nvPr/>
        </p:nvGrpSpPr>
        <p:grpSpPr>
          <a:xfrm>
            <a:off x="5920821" y="980297"/>
            <a:ext cx="4121706" cy="2013436"/>
            <a:chOff x="65119" y="902950"/>
            <a:chExt cx="9563920" cy="1674013"/>
          </a:xfrm>
        </p:grpSpPr>
        <p:sp>
          <p:nvSpPr>
            <p:cNvPr id="11" name="Rounded Rectangle 10"/>
            <p:cNvSpPr/>
            <p:nvPr/>
          </p:nvSpPr>
          <p:spPr>
            <a:xfrm>
              <a:off x="65119" y="902954"/>
              <a:ext cx="9563919" cy="1674009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170822" y="902950"/>
              <a:ext cx="9458217" cy="532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u="sng" dirty="0" smtClean="0">
                  <a:solidFill>
                    <a:srgbClr val="660066"/>
                  </a:solidFill>
                </a:rPr>
                <a:t>Theorem</a:t>
              </a:r>
              <a:r>
                <a:rPr lang="en-US" sz="2500" dirty="0" smtClean="0">
                  <a:solidFill>
                    <a:srgbClr val="660066"/>
                  </a:solidFill>
                </a:rPr>
                <a:t>: </a:t>
              </a:r>
              <a:r>
                <a:rPr lang="en-US" sz="2400" dirty="0">
                  <a:latin typeface="Helvetica Neue"/>
                  <a:cs typeface="Helvetica Neue"/>
                </a:rPr>
                <a:t>[Huang, </a:t>
              </a:r>
              <a:r>
                <a:rPr lang="en-US" sz="2400" dirty="0" err="1">
                  <a:latin typeface="Helvetica Neue"/>
                  <a:cs typeface="Helvetica Neue"/>
                </a:rPr>
                <a:t>Langberg</a:t>
              </a:r>
              <a:r>
                <a:rPr lang="en-US" sz="2400" dirty="0">
                  <a:latin typeface="Helvetica Neue"/>
                  <a:cs typeface="Helvetica Neue"/>
                </a:rPr>
                <a:t>, </a:t>
              </a:r>
              <a:r>
                <a:rPr lang="en-US" sz="2400" dirty="0" err="1">
                  <a:latin typeface="Helvetica Neue"/>
                  <a:cs typeface="Helvetica Neue"/>
                </a:rPr>
                <a:t>Kliewer</a:t>
              </a:r>
              <a:r>
                <a:rPr lang="en-US" sz="2400" dirty="0">
                  <a:latin typeface="Helvetica Neue"/>
                  <a:cs typeface="Helvetica Neue"/>
                </a:rPr>
                <a:t>, </a:t>
              </a:r>
              <a:r>
                <a:rPr lang="en-US" sz="2400" dirty="0" err="1">
                  <a:latin typeface="Helvetica Neue"/>
                  <a:cs typeface="Helvetica Neue"/>
                </a:rPr>
                <a:t>Bruck</a:t>
              </a:r>
              <a:r>
                <a:rPr lang="en-US" sz="2400" dirty="0">
                  <a:latin typeface="Helvetica Neue"/>
                  <a:cs typeface="Helvetica Neue"/>
                </a:rPr>
                <a:t> </a:t>
              </a:r>
              <a:r>
                <a:rPr lang="fr-FR" sz="2400" dirty="0" smtClean="0">
                  <a:latin typeface="Helvetica Neue"/>
                  <a:cs typeface="Helvetica Neue"/>
                </a:rPr>
                <a:t>’</a:t>
              </a:r>
              <a:r>
                <a:rPr lang="en-US" sz="2400" dirty="0" smtClean="0">
                  <a:latin typeface="Helvetica Neue"/>
                  <a:cs typeface="Helvetica Neue"/>
                </a:rPr>
                <a:t>15]</a:t>
              </a:r>
              <a:endParaRPr lang="en-US" sz="2800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1980881" y="1260558"/>
            <a:ext cx="12431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op-Secret-F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" y="3352278"/>
            <a:ext cx="534901" cy="409338"/>
          </a:xfrm>
          <a:prstGeom prst="rect">
            <a:avLst/>
          </a:prstGeom>
        </p:spPr>
      </p:pic>
      <p:pic>
        <p:nvPicPr>
          <p:cNvPr id="17" name="Picture 16" descr="closedsaf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944926"/>
            <a:ext cx="772925" cy="659626"/>
          </a:xfrm>
          <a:prstGeom prst="rect">
            <a:avLst/>
          </a:prstGeom>
        </p:spPr>
      </p:pic>
      <p:pic>
        <p:nvPicPr>
          <p:cNvPr id="18" name="Picture 17" descr="dealer_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302" y="2252881"/>
            <a:ext cx="527403" cy="449730"/>
          </a:xfrm>
          <a:prstGeom prst="rect">
            <a:avLst/>
          </a:prstGeom>
        </p:spPr>
      </p:pic>
      <p:pic>
        <p:nvPicPr>
          <p:cNvPr id="19" name="Picture 18" descr="party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64" y="1109042"/>
            <a:ext cx="384152" cy="432809"/>
          </a:xfrm>
          <a:prstGeom prst="rect">
            <a:avLst/>
          </a:prstGeom>
        </p:spPr>
      </p:pic>
      <p:pic>
        <p:nvPicPr>
          <p:cNvPr id="20" name="Picture 19" descr="party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64" y="1832186"/>
            <a:ext cx="379926" cy="422698"/>
          </a:xfrm>
          <a:prstGeom prst="rect">
            <a:avLst/>
          </a:prstGeom>
        </p:spPr>
      </p:pic>
      <p:pic>
        <p:nvPicPr>
          <p:cNvPr id="21" name="Picture 20" descr="party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95" y="3377787"/>
            <a:ext cx="409241" cy="4625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alphaModFix/>
          </a:blip>
          <a:srcRect r="55200"/>
          <a:stretch>
            <a:fillRect/>
          </a:stretch>
        </p:blipFill>
        <p:spPr>
          <a:xfrm>
            <a:off x="1218859" y="2641369"/>
            <a:ext cx="461962" cy="445874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473265" y="1377903"/>
            <a:ext cx="745594" cy="836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36862" y="2106182"/>
            <a:ext cx="681999" cy="288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6862" y="2572429"/>
            <a:ext cx="681999" cy="364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1324" y="2648304"/>
            <a:ext cx="717534" cy="971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25922" y="2091254"/>
            <a:ext cx="1998660" cy="1028701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325922" y="1374891"/>
            <a:ext cx="898148" cy="716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rcRect l="4320" t="10787" r="5760" b="8090"/>
          <a:stretch>
            <a:fillRect/>
          </a:stretch>
        </p:blipFill>
        <p:spPr>
          <a:xfrm>
            <a:off x="3224067" y="865802"/>
            <a:ext cx="869677" cy="512098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0" name="TextBox 29"/>
          <p:cNvSpPr txBox="1"/>
          <p:nvPr/>
        </p:nvSpPr>
        <p:spPr>
          <a:xfrm>
            <a:off x="3479466" y="1374894"/>
            <a:ext cx="602620" cy="261533"/>
          </a:xfrm>
          <a:prstGeom prst="rect">
            <a:avLst/>
          </a:prstGeom>
          <a:noFill/>
        </p:spPr>
        <p:txBody>
          <a:bodyPr wrap="square" lIns="91368" tIns="45682" rIns="91368" bIns="45682" rtlCol="0">
            <a:spAutoFit/>
          </a:bodyPr>
          <a:lstStyle/>
          <a:p>
            <a:r>
              <a:rPr lang="en-US" sz="1050" dirty="0">
                <a:solidFill>
                  <a:srgbClr val="1FC100"/>
                </a:solidFill>
                <a:latin typeface="Comic Sans MS"/>
                <a:cs typeface="Comic Sans MS"/>
              </a:rPr>
              <a:t>User 1</a:t>
            </a:r>
          </a:p>
        </p:txBody>
      </p:sp>
      <p:pic>
        <p:nvPicPr>
          <p:cNvPr id="31" name="Picture 30" descr="Top-Secret-F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99" y="882763"/>
            <a:ext cx="534901" cy="4093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rcRect l="4320" t="10787" r="5760" b="8090"/>
          <a:stretch>
            <a:fillRect/>
          </a:stretch>
        </p:blipFill>
        <p:spPr>
          <a:xfrm>
            <a:off x="4385660" y="3102998"/>
            <a:ext cx="869677" cy="512098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3" name="TextBox 32"/>
          <p:cNvSpPr txBox="1"/>
          <p:nvPr/>
        </p:nvSpPr>
        <p:spPr>
          <a:xfrm>
            <a:off x="4641060" y="3588439"/>
            <a:ext cx="602620" cy="253839"/>
          </a:xfrm>
          <a:prstGeom prst="rect">
            <a:avLst/>
          </a:prstGeom>
          <a:noFill/>
        </p:spPr>
        <p:txBody>
          <a:bodyPr wrap="square" lIns="91368" tIns="45682" rIns="91368" bIns="45682" rtlCol="0">
            <a:spAutoFit/>
          </a:bodyPr>
          <a:lstStyle/>
          <a:p>
            <a:r>
              <a:rPr lang="en-US" sz="1050" dirty="0">
                <a:solidFill>
                  <a:srgbClr val="1FC100"/>
                </a:solidFill>
                <a:latin typeface="Comic Sans MS"/>
                <a:cs typeface="Comic Sans MS"/>
              </a:rPr>
              <a:t>User 2</a:t>
            </a:r>
          </a:p>
        </p:txBody>
      </p:sp>
      <p:pic>
        <p:nvPicPr>
          <p:cNvPr id="34" name="Picture 33" descr="Top-Secret-F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93" y="2959589"/>
            <a:ext cx="534901" cy="40933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95110" y="1208403"/>
            <a:ext cx="222196" cy="296292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995110" y="1947783"/>
            <a:ext cx="222196" cy="296292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5110" y="2727351"/>
            <a:ext cx="222196" cy="296292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95110" y="3465487"/>
            <a:ext cx="222196" cy="296292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447167" y="3619979"/>
            <a:ext cx="1822474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445457" y="2877918"/>
            <a:ext cx="1824185" cy="499869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55987" y="1834258"/>
            <a:ext cx="977274" cy="523143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1400" dirty="0">
                <a:solidFill>
                  <a:srgbClr val="660066"/>
                </a:solidFill>
              </a:rPr>
              <a:t>s</a:t>
            </a:r>
            <a:r>
              <a:rPr lang="en-US" sz="1400" baseline="-25000" dirty="0">
                <a:solidFill>
                  <a:srgbClr val="660066"/>
                </a:solidFill>
              </a:rPr>
              <a:t>1</a:t>
            </a:r>
            <a:r>
              <a:rPr lang="en-US" sz="1400" dirty="0">
                <a:solidFill>
                  <a:srgbClr val="660066"/>
                </a:solidFill>
              </a:rPr>
              <a:t>+k</a:t>
            </a:r>
            <a:r>
              <a:rPr lang="en-US" sz="1400" baseline="-25000" dirty="0">
                <a:solidFill>
                  <a:srgbClr val="660066"/>
                </a:solidFill>
              </a:rPr>
              <a:t>1</a:t>
            </a:r>
          </a:p>
          <a:p>
            <a:pPr algn="ctr"/>
            <a:r>
              <a:rPr lang="en-US" sz="1400" dirty="0">
                <a:solidFill>
                  <a:srgbClr val="660066"/>
                </a:solidFill>
              </a:rPr>
              <a:t>s</a:t>
            </a:r>
            <a:r>
              <a:rPr lang="en-US" sz="1400" baseline="-25000" dirty="0">
                <a:solidFill>
                  <a:srgbClr val="660066"/>
                </a:solidFill>
              </a:rPr>
              <a:t>2</a:t>
            </a:r>
            <a:r>
              <a:rPr lang="en-US" sz="1400" dirty="0">
                <a:solidFill>
                  <a:srgbClr val="660066"/>
                </a:solidFill>
              </a:rPr>
              <a:t>+k</a:t>
            </a:r>
            <a:r>
              <a:rPr lang="en-US" sz="1400" baseline="-25000" dirty="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55987" y="2579855"/>
            <a:ext cx="977274" cy="523143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1400" dirty="0">
                <a:solidFill>
                  <a:srgbClr val="660066"/>
                </a:solidFill>
              </a:rPr>
              <a:t>s</a:t>
            </a:r>
            <a:r>
              <a:rPr lang="en-US" sz="1400" baseline="-25000" dirty="0">
                <a:solidFill>
                  <a:srgbClr val="660066"/>
                </a:solidFill>
              </a:rPr>
              <a:t>2</a:t>
            </a:r>
            <a:r>
              <a:rPr lang="en-US" sz="1400" dirty="0">
                <a:solidFill>
                  <a:srgbClr val="660066"/>
                </a:solidFill>
              </a:rPr>
              <a:t>+k</a:t>
            </a:r>
            <a:r>
              <a:rPr lang="en-US" sz="1400" baseline="-25000" dirty="0">
                <a:solidFill>
                  <a:srgbClr val="660066"/>
                </a:solidFill>
              </a:rPr>
              <a:t>1</a:t>
            </a:r>
          </a:p>
          <a:p>
            <a:pPr algn="ctr"/>
            <a:r>
              <a:rPr lang="en-US" sz="1400" dirty="0">
                <a:solidFill>
                  <a:srgbClr val="660066"/>
                </a:solidFill>
              </a:rPr>
              <a:t>s</a:t>
            </a:r>
            <a:r>
              <a:rPr lang="en-US" sz="1400" baseline="-25000" dirty="0">
                <a:solidFill>
                  <a:srgbClr val="660066"/>
                </a:solidFill>
              </a:rPr>
              <a:t>1</a:t>
            </a:r>
            <a:r>
              <a:rPr lang="en-US" sz="1400" dirty="0">
                <a:solidFill>
                  <a:srgbClr val="660066"/>
                </a:solidFill>
              </a:rPr>
              <a:t>+k</a:t>
            </a:r>
            <a:r>
              <a:rPr lang="en-US" sz="1400" baseline="-25000" dirty="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55987" y="3395328"/>
            <a:ext cx="977274" cy="523143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1400" dirty="0">
                <a:solidFill>
                  <a:srgbClr val="660066"/>
                </a:solidFill>
              </a:rPr>
              <a:t>k</a:t>
            </a:r>
            <a:r>
              <a:rPr lang="en-US" sz="1400" baseline="-25000" dirty="0">
                <a:solidFill>
                  <a:srgbClr val="660066"/>
                </a:solidFill>
              </a:rPr>
              <a:t>1</a:t>
            </a:r>
          </a:p>
          <a:p>
            <a:pPr algn="ctr"/>
            <a:r>
              <a:rPr lang="en-US" sz="1400" dirty="0">
                <a:solidFill>
                  <a:srgbClr val="660066"/>
                </a:solidFill>
              </a:rPr>
              <a:t>k</a:t>
            </a:r>
            <a:r>
              <a:rPr lang="en-US" sz="1400" baseline="-25000" dirty="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5987" y="1126194"/>
            <a:ext cx="977274" cy="523143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1400" dirty="0">
                <a:solidFill>
                  <a:srgbClr val="660066"/>
                </a:solidFill>
              </a:rPr>
              <a:t>s</a:t>
            </a:r>
            <a:r>
              <a:rPr lang="en-US" sz="1400" baseline="-25000" dirty="0">
                <a:solidFill>
                  <a:srgbClr val="660066"/>
                </a:solidFill>
              </a:rPr>
              <a:t>1</a:t>
            </a:r>
            <a:r>
              <a:rPr lang="en-US" sz="1400" dirty="0">
                <a:solidFill>
                  <a:srgbClr val="660066"/>
                </a:solidFill>
              </a:rPr>
              <a:t>+s</a:t>
            </a:r>
            <a:r>
              <a:rPr lang="en-US" sz="1400" baseline="-25000" dirty="0">
                <a:solidFill>
                  <a:srgbClr val="660066"/>
                </a:solidFill>
              </a:rPr>
              <a:t>2</a:t>
            </a:r>
            <a:r>
              <a:rPr lang="en-US" sz="1400" dirty="0">
                <a:solidFill>
                  <a:srgbClr val="660066"/>
                </a:solidFill>
              </a:rPr>
              <a:t>+k</a:t>
            </a:r>
            <a:r>
              <a:rPr lang="en-US" sz="1400" baseline="-25000" dirty="0">
                <a:solidFill>
                  <a:srgbClr val="660066"/>
                </a:solidFill>
              </a:rPr>
              <a:t>1</a:t>
            </a:r>
          </a:p>
          <a:p>
            <a:pPr algn="ctr"/>
            <a:r>
              <a:rPr lang="en-US" sz="1400" dirty="0">
                <a:solidFill>
                  <a:srgbClr val="660066"/>
                </a:solidFill>
              </a:rPr>
              <a:t>s</a:t>
            </a:r>
            <a:r>
              <a:rPr lang="en-US" sz="1400" baseline="-25000" dirty="0">
                <a:solidFill>
                  <a:srgbClr val="660066"/>
                </a:solidFill>
              </a:rPr>
              <a:t>1+</a:t>
            </a:r>
            <a:r>
              <a:rPr lang="en-US" sz="1400" dirty="0">
                <a:solidFill>
                  <a:srgbClr val="660066"/>
                </a:solidFill>
              </a:rPr>
              <a:t>2s</a:t>
            </a:r>
            <a:r>
              <a:rPr lang="en-US" sz="1400" baseline="-25000" dirty="0">
                <a:solidFill>
                  <a:srgbClr val="660066"/>
                </a:solidFill>
              </a:rPr>
              <a:t>2</a:t>
            </a:r>
            <a:r>
              <a:rPr lang="en-US" sz="1400" dirty="0">
                <a:solidFill>
                  <a:srgbClr val="660066"/>
                </a:solidFill>
              </a:rPr>
              <a:t>+k</a:t>
            </a:r>
            <a:r>
              <a:rPr lang="en-US" sz="1400" baseline="-25000" dirty="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3084555"/>
            <a:ext cx="658091" cy="338477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60066"/>
                </a:solidFill>
              </a:rPr>
              <a:t>s</a:t>
            </a:r>
            <a:r>
              <a:rPr lang="en-US" sz="1600" baseline="-25000" dirty="0" smtClean="0">
                <a:solidFill>
                  <a:srgbClr val="660066"/>
                </a:solidFill>
              </a:rPr>
              <a:t>1</a:t>
            </a:r>
            <a:r>
              <a:rPr lang="en-US" sz="1600" dirty="0" smtClean="0">
                <a:solidFill>
                  <a:srgbClr val="660066"/>
                </a:solidFill>
              </a:rPr>
              <a:t>,s</a:t>
            </a:r>
            <a:r>
              <a:rPr lang="en-US" sz="1600" baseline="-25000" dirty="0" smtClean="0">
                <a:solidFill>
                  <a:srgbClr val="660066"/>
                </a:solidFill>
              </a:rPr>
              <a:t>2</a:t>
            </a:r>
            <a:endParaRPr lang="en-US" sz="1600" baseline="-25000" dirty="0">
              <a:solidFill>
                <a:srgbClr val="660066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75421" y="1336954"/>
            <a:ext cx="658091" cy="307700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60066"/>
                </a:solidFill>
              </a:rPr>
              <a:t>s</a:t>
            </a:r>
            <a:r>
              <a:rPr lang="en-US" sz="1400" baseline="-25000" dirty="0" smtClean="0">
                <a:solidFill>
                  <a:srgbClr val="660066"/>
                </a:solidFill>
              </a:rPr>
              <a:t>1</a:t>
            </a:r>
            <a:r>
              <a:rPr lang="en-US" sz="1400" dirty="0" smtClean="0">
                <a:solidFill>
                  <a:srgbClr val="660066"/>
                </a:solidFill>
              </a:rPr>
              <a:t>,s</a:t>
            </a:r>
            <a:r>
              <a:rPr lang="en-US" sz="1400" baseline="-25000" dirty="0" smtClean="0">
                <a:solidFill>
                  <a:srgbClr val="660066"/>
                </a:solidFill>
              </a:rPr>
              <a:t>2</a:t>
            </a:r>
            <a:endParaRPr lang="en-US" sz="1400" baseline="-25000" dirty="0">
              <a:solidFill>
                <a:srgbClr val="660066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75421" y="1706537"/>
            <a:ext cx="658091" cy="307700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60066"/>
                </a:solidFill>
              </a:rPr>
              <a:t>k</a:t>
            </a:r>
            <a:r>
              <a:rPr lang="en-US" sz="1400" baseline="-25000" dirty="0" smtClean="0">
                <a:solidFill>
                  <a:srgbClr val="660066"/>
                </a:solidFill>
              </a:rPr>
              <a:t>1</a:t>
            </a:r>
            <a:r>
              <a:rPr lang="en-US" sz="1400" dirty="0" smtClean="0">
                <a:solidFill>
                  <a:srgbClr val="660066"/>
                </a:solidFill>
              </a:rPr>
              <a:t>,k</a:t>
            </a:r>
            <a:r>
              <a:rPr lang="en-US" sz="1400" baseline="-25000" dirty="0" smtClean="0">
                <a:solidFill>
                  <a:srgbClr val="660066"/>
                </a:solidFill>
              </a:rPr>
              <a:t>2</a:t>
            </a:r>
            <a:endParaRPr lang="en-US" sz="1400" baseline="-25000" dirty="0">
              <a:solidFill>
                <a:srgbClr val="660066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62730" y="3361207"/>
            <a:ext cx="658091" cy="307700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60066"/>
                </a:solidFill>
              </a:rPr>
              <a:t>s</a:t>
            </a:r>
            <a:r>
              <a:rPr lang="en-US" sz="1400" baseline="-25000" dirty="0" smtClean="0">
                <a:solidFill>
                  <a:srgbClr val="660066"/>
                </a:solidFill>
              </a:rPr>
              <a:t>1</a:t>
            </a:r>
            <a:r>
              <a:rPr lang="en-US" sz="1400" dirty="0" smtClean="0">
                <a:solidFill>
                  <a:srgbClr val="660066"/>
                </a:solidFill>
              </a:rPr>
              <a:t>,s</a:t>
            </a:r>
            <a:r>
              <a:rPr lang="en-US" sz="1400" baseline="-25000" dirty="0" smtClean="0">
                <a:solidFill>
                  <a:srgbClr val="660066"/>
                </a:solidFill>
              </a:rPr>
              <a:t>2</a:t>
            </a:r>
            <a:endParaRPr lang="en-US" sz="1400" baseline="-25000" dirty="0">
              <a:solidFill>
                <a:srgbClr val="660066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62730" y="3680007"/>
            <a:ext cx="658091" cy="307700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60066"/>
                </a:solidFill>
              </a:rPr>
              <a:t>k</a:t>
            </a:r>
            <a:r>
              <a:rPr lang="en-US" sz="1400" baseline="-25000" dirty="0" smtClean="0">
                <a:solidFill>
                  <a:srgbClr val="660066"/>
                </a:solidFill>
              </a:rPr>
              <a:t>1</a:t>
            </a:r>
            <a:endParaRPr lang="en-US" sz="1400" baseline="-25000" dirty="0">
              <a:solidFill>
                <a:srgbClr val="660066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 rot="1590497">
            <a:off x="3372831" y="2443911"/>
            <a:ext cx="661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660066"/>
                </a:solidFill>
              </a:rPr>
              <a:t>s</a:t>
            </a:r>
            <a:r>
              <a:rPr lang="en-US" sz="1600" baseline="-25000" dirty="0">
                <a:solidFill>
                  <a:srgbClr val="660066"/>
                </a:solidFill>
              </a:rPr>
              <a:t>1</a:t>
            </a:r>
            <a:r>
              <a:rPr lang="en-US" sz="1600" dirty="0">
                <a:solidFill>
                  <a:srgbClr val="660066"/>
                </a:solidFill>
              </a:rPr>
              <a:t>+k</a:t>
            </a:r>
            <a:r>
              <a:rPr lang="en-US" sz="1600" baseline="-25000" dirty="0">
                <a:solidFill>
                  <a:srgbClr val="660066"/>
                </a:solidFill>
              </a:rPr>
              <a:t>1</a:t>
            </a:r>
          </a:p>
        </p:txBody>
      </p:sp>
      <p:sp>
        <p:nvSpPr>
          <p:cNvPr id="59" name="Rectangle 58"/>
          <p:cNvSpPr/>
          <p:nvPr/>
        </p:nvSpPr>
        <p:spPr>
          <a:xfrm rot="1034192">
            <a:off x="3198988" y="2830193"/>
            <a:ext cx="661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660066"/>
                </a:solidFill>
              </a:rPr>
              <a:t>s</a:t>
            </a:r>
            <a:r>
              <a:rPr lang="en-US" sz="1600" baseline="-25000" dirty="0">
                <a:solidFill>
                  <a:srgbClr val="660066"/>
                </a:solidFill>
              </a:rPr>
              <a:t>2</a:t>
            </a:r>
            <a:r>
              <a:rPr lang="en-US" sz="1600" dirty="0">
                <a:solidFill>
                  <a:srgbClr val="660066"/>
                </a:solidFill>
              </a:rPr>
              <a:t>+k</a:t>
            </a:r>
            <a:r>
              <a:rPr lang="en-US" sz="1600" baseline="-25000" dirty="0">
                <a:solidFill>
                  <a:srgbClr val="660066"/>
                </a:solidFill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338942" y="3306125"/>
            <a:ext cx="363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660066"/>
                </a:solidFill>
              </a:rPr>
              <a:t>k</a:t>
            </a:r>
            <a:r>
              <a:rPr lang="en-US" sz="1600" baseline="-25000" dirty="0">
                <a:solidFill>
                  <a:srgbClr val="660066"/>
                </a:solidFill>
              </a:rPr>
              <a:t>1</a:t>
            </a:r>
          </a:p>
        </p:txBody>
      </p:sp>
      <p:cxnSp>
        <p:nvCxnSpPr>
          <p:cNvPr id="61" name="Curved Connector 60"/>
          <p:cNvCxnSpPr/>
          <p:nvPr/>
        </p:nvCxnSpPr>
        <p:spPr>
          <a:xfrm rot="5400000">
            <a:off x="3213388" y="3027915"/>
            <a:ext cx="1277241" cy="366266"/>
          </a:xfrm>
          <a:prstGeom prst="curvedConnector3">
            <a:avLst>
              <a:gd name="adj1" fmla="val 104445"/>
            </a:avLst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878522" y="3785438"/>
            <a:ext cx="434463" cy="288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d=3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22" y="2106182"/>
            <a:ext cx="3150303" cy="6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1483"/>
      </p:ext>
    </p:extLst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2-11 at 4.12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47" y="4898379"/>
            <a:ext cx="3357686" cy="2017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Staircase codes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1045" y="3008918"/>
            <a:ext cx="9554464" cy="1742375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r>
              <a:rPr lang="en-US" sz="2500" u="sng" dirty="0" smtClean="0">
                <a:solidFill>
                  <a:srgbClr val="660066"/>
                </a:solidFill>
                <a:latin typeface="Arial" charset="0"/>
                <a:ea typeface="宋体" pitchFamily="2" charset="-122"/>
              </a:rPr>
              <a:t>Theorem:</a:t>
            </a:r>
            <a:r>
              <a:rPr lang="en-US" sz="2500" dirty="0" smtClean="0">
                <a:solidFill>
                  <a:srgbClr val="660066"/>
                </a:solidFill>
                <a:latin typeface="Arial" charset="0"/>
                <a:ea typeface="宋体" pitchFamily="2" charset="-12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Helvetica Neue"/>
                <a:ea typeface="宋体" pitchFamily="2" charset="-122"/>
                <a:cs typeface="Helvetica Neue"/>
              </a:rPr>
              <a:t>[</a:t>
            </a:r>
            <a:r>
              <a:rPr lang="en-US" sz="2400" dirty="0">
                <a:solidFill>
                  <a:schemeClr val="tx1"/>
                </a:solidFill>
                <a:latin typeface="Helvetica Neue"/>
                <a:ea typeface="宋体" pitchFamily="2" charset="-122"/>
                <a:cs typeface="Helvetica Neue"/>
              </a:rPr>
              <a:t>Bitar, El </a:t>
            </a:r>
            <a:r>
              <a:rPr lang="en-US" sz="2400" dirty="0" err="1">
                <a:solidFill>
                  <a:schemeClr val="tx1"/>
                </a:solidFill>
                <a:latin typeface="Helvetica Neue"/>
                <a:ea typeface="宋体" pitchFamily="2" charset="-122"/>
                <a:cs typeface="Helvetica Neue"/>
              </a:rPr>
              <a:t>Rouayheb</a:t>
            </a:r>
            <a:r>
              <a:rPr lang="en-US" sz="2400" dirty="0">
                <a:solidFill>
                  <a:schemeClr val="tx1"/>
                </a:solidFill>
                <a:latin typeface="Helvetica Neue"/>
                <a:ea typeface="宋体" pitchFamily="2" charset="-122"/>
                <a:cs typeface="Helvetica Neue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Helvetica Neue"/>
                <a:ea typeface="宋体" pitchFamily="2" charset="-122"/>
                <a:cs typeface="Helvetica Neue"/>
              </a:rPr>
              <a:t>ISIT’</a:t>
            </a:r>
            <a:r>
              <a:rPr lang="en-US" sz="2400" dirty="0" smtClean="0">
                <a:solidFill>
                  <a:schemeClr val="tx1"/>
                </a:solidFill>
                <a:latin typeface="Helvetica Neue"/>
                <a:ea typeface="宋体" pitchFamily="2" charset="-122"/>
                <a:cs typeface="Helvetica Neue"/>
              </a:rPr>
              <a:t>16]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The (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n,k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) universal staircase code constructed as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follows in GF(q),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q≥n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, achieves minimum communication cost for any d, such that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k≤d≤n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2" name="Frame 11"/>
          <p:cNvSpPr/>
          <p:nvPr/>
        </p:nvSpPr>
        <p:spPr>
          <a:xfrm>
            <a:off x="6478614" y="5931458"/>
            <a:ext cx="498548" cy="919082"/>
          </a:xfrm>
          <a:prstGeom prst="frame">
            <a:avLst>
              <a:gd name="adj1" fmla="val 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spcCol="0" rtlCol="0" anchor="ctr"/>
          <a:lstStyle/>
          <a:p>
            <a:pPr algn="ctr"/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7068914" y="4953659"/>
            <a:ext cx="498548" cy="829362"/>
          </a:xfrm>
          <a:prstGeom prst="frame">
            <a:avLst>
              <a:gd name="adj1" fmla="val 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spcCol="0" rtlCol="0" anchor="ctr"/>
          <a:lstStyle/>
          <a:p>
            <a:pPr algn="ctr"/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1045" y="1039721"/>
            <a:ext cx="9554464" cy="1742375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r>
              <a:rPr lang="en-US" sz="2500" u="sng" dirty="0" smtClean="0">
                <a:solidFill>
                  <a:srgbClr val="660066"/>
                </a:solidFill>
                <a:latin typeface="Arial" charset="0"/>
                <a:ea typeface="宋体" pitchFamily="2" charset="-122"/>
              </a:rPr>
              <a:t>Theorem:</a:t>
            </a:r>
            <a:r>
              <a:rPr lang="en-US" sz="2500" dirty="0" smtClean="0">
                <a:solidFill>
                  <a:srgbClr val="660066"/>
                </a:solidFill>
                <a:latin typeface="Arial" charset="0"/>
                <a:ea typeface="宋体" pitchFamily="2" charset="-12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Helvetica Neue"/>
                <a:ea typeface="宋体" pitchFamily="2" charset="-122"/>
                <a:cs typeface="Helvetica Neue"/>
              </a:rPr>
              <a:t>[</a:t>
            </a:r>
            <a:r>
              <a:rPr lang="en-US" sz="2400" dirty="0">
                <a:solidFill>
                  <a:schemeClr val="tx1"/>
                </a:solidFill>
                <a:latin typeface="Helvetica Neue"/>
                <a:ea typeface="宋体" pitchFamily="2" charset="-122"/>
                <a:cs typeface="Helvetica Neue"/>
              </a:rPr>
              <a:t>Bitar, El </a:t>
            </a:r>
            <a:r>
              <a:rPr lang="en-US" sz="2400" dirty="0" err="1">
                <a:solidFill>
                  <a:schemeClr val="tx1"/>
                </a:solidFill>
                <a:latin typeface="Helvetica Neue"/>
                <a:ea typeface="宋体" pitchFamily="2" charset="-122"/>
                <a:cs typeface="Helvetica Neue"/>
              </a:rPr>
              <a:t>Rouayheb</a:t>
            </a:r>
            <a:r>
              <a:rPr lang="en-US" sz="2400" dirty="0">
                <a:solidFill>
                  <a:schemeClr val="tx1"/>
                </a:solidFill>
                <a:latin typeface="Helvetica Neue"/>
                <a:ea typeface="宋体" pitchFamily="2" charset="-122"/>
                <a:cs typeface="Helvetica Neue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Helvetica Neue"/>
                <a:ea typeface="宋体" pitchFamily="2" charset="-122"/>
                <a:cs typeface="Helvetica Neue"/>
              </a:rPr>
              <a:t>ISIT’</a:t>
            </a:r>
            <a:r>
              <a:rPr lang="en-US" sz="2400" dirty="0" smtClean="0">
                <a:solidFill>
                  <a:schemeClr val="tx1"/>
                </a:solidFill>
                <a:latin typeface="Helvetica Neue"/>
                <a:ea typeface="宋体" pitchFamily="2" charset="-122"/>
                <a:cs typeface="Helvetica Neue"/>
              </a:rPr>
              <a:t>16]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There exists an (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n,k,d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) staircase code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constructed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GF(q),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q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≥n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, and that achieves minimum communication cost for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k≤d≤n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and any l&lt;k.</a:t>
            </a:r>
          </a:p>
        </p:txBody>
      </p:sp>
      <p:sp>
        <p:nvSpPr>
          <p:cNvPr id="16" name="Left Brace 15"/>
          <p:cNvSpPr/>
          <p:nvPr/>
        </p:nvSpPr>
        <p:spPr>
          <a:xfrm rot="16200000">
            <a:off x="4286387" y="5525858"/>
            <a:ext cx="604717" cy="3328369"/>
          </a:xfrm>
          <a:prstGeom prst="leftBrace">
            <a:avLst>
              <a:gd name="adj1" fmla="val 408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64825" y="7357145"/>
            <a:ext cx="19489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Vandermonde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8" y="4936234"/>
            <a:ext cx="5121351" cy="198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51859"/>
      </p:ext>
    </p:extLst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aler_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767" y="1249466"/>
            <a:ext cx="1113811" cy="970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(4,2) Universal Staircase Codes</a:t>
            </a:r>
            <a:endParaRPr lang="en-US" dirty="0"/>
          </a:p>
        </p:txBody>
      </p:sp>
      <p:pic>
        <p:nvPicPr>
          <p:cNvPr id="8" name="Picture 7" descr="party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0" y="2781661"/>
            <a:ext cx="756828" cy="834609"/>
          </a:xfrm>
          <a:prstGeom prst="rect">
            <a:avLst/>
          </a:prstGeom>
        </p:spPr>
      </p:pic>
      <p:pic>
        <p:nvPicPr>
          <p:cNvPr id="9" name="Picture 8" descr="party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21" y="2759478"/>
            <a:ext cx="786775" cy="856794"/>
          </a:xfrm>
          <a:prstGeom prst="rect">
            <a:avLst/>
          </a:prstGeom>
        </p:spPr>
      </p:pic>
      <p:pic>
        <p:nvPicPr>
          <p:cNvPr id="10" name="Picture 9" descr="party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67" y="2781667"/>
            <a:ext cx="745861" cy="825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alphaModFix/>
          </a:blip>
          <a:srcRect r="55200"/>
          <a:stretch>
            <a:fillRect/>
          </a:stretch>
        </p:blipFill>
        <p:spPr>
          <a:xfrm>
            <a:off x="4648257" y="2819048"/>
            <a:ext cx="795878" cy="75187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1404627" y="2219813"/>
            <a:ext cx="1564394" cy="561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090184" y="2329862"/>
            <a:ext cx="357121" cy="222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95052" y="2329862"/>
            <a:ext cx="853204" cy="222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53934" y="2219813"/>
            <a:ext cx="2348602" cy="332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Top-Secret-Fil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16" y="1593664"/>
            <a:ext cx="993993" cy="744537"/>
          </a:xfrm>
          <a:prstGeom prst="rect">
            <a:avLst/>
          </a:prstGeom>
        </p:spPr>
      </p:pic>
      <p:pic>
        <p:nvPicPr>
          <p:cNvPr id="20" name="Picture 19" descr="closedsaf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803"/>
            <a:ext cx="1465107" cy="12238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97122" y="1112070"/>
            <a:ext cx="1147094" cy="369267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sz="1800" dirty="0"/>
              <a:t>Encoding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72158" y="4069809"/>
            <a:ext cx="1612117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1</a:t>
            </a:r>
            <a:r>
              <a:rPr lang="en-US" sz="1800" dirty="0">
                <a:solidFill>
                  <a:srgbClr val="3366FF"/>
                </a:solidFill>
              </a:rPr>
              <a:t>+s</a:t>
            </a:r>
            <a:r>
              <a:rPr lang="en-US" sz="1800" baseline="-25000" dirty="0">
                <a:solidFill>
                  <a:srgbClr val="3366FF"/>
                </a:solidFill>
              </a:rPr>
              <a:t>2</a:t>
            </a:r>
            <a:r>
              <a:rPr lang="en-US" sz="1800" dirty="0">
                <a:solidFill>
                  <a:srgbClr val="3366FF"/>
                </a:solidFill>
              </a:rPr>
              <a:t>+s</a:t>
            </a:r>
            <a:r>
              <a:rPr lang="en-US" sz="1800" baseline="-25000" dirty="0">
                <a:solidFill>
                  <a:srgbClr val="3366FF"/>
                </a:solidFill>
              </a:rPr>
              <a:t>3</a:t>
            </a:r>
            <a:r>
              <a:rPr lang="en-US" sz="1800" dirty="0">
                <a:solidFill>
                  <a:srgbClr val="3366FF"/>
                </a:solidFill>
              </a:rPr>
              <a:t>+k</a:t>
            </a:r>
            <a:r>
              <a:rPr lang="en-US" sz="1800" baseline="-25000" dirty="0">
                <a:solidFill>
                  <a:srgbClr val="3366FF"/>
                </a:solidFill>
              </a:rPr>
              <a:t>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162109" y="4069809"/>
            <a:ext cx="1829487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1</a:t>
            </a:r>
            <a:r>
              <a:rPr lang="en-US" sz="1800" dirty="0">
                <a:solidFill>
                  <a:srgbClr val="3366FF"/>
                </a:solidFill>
              </a:rPr>
              <a:t>+2s</a:t>
            </a:r>
            <a:r>
              <a:rPr lang="en-US" sz="1800" baseline="-25000" dirty="0">
                <a:solidFill>
                  <a:srgbClr val="3366FF"/>
                </a:solidFill>
              </a:rPr>
              <a:t>2</a:t>
            </a:r>
            <a:r>
              <a:rPr lang="en-US" sz="1800" dirty="0">
                <a:solidFill>
                  <a:srgbClr val="3366FF"/>
                </a:solidFill>
              </a:rPr>
              <a:t>+4s</a:t>
            </a:r>
            <a:r>
              <a:rPr lang="en-US" sz="1800" baseline="-25000" dirty="0">
                <a:solidFill>
                  <a:srgbClr val="3366FF"/>
                </a:solidFill>
              </a:rPr>
              <a:t>3</a:t>
            </a:r>
            <a:r>
              <a:rPr lang="en-US" sz="1800" dirty="0">
                <a:solidFill>
                  <a:srgbClr val="3366FF"/>
                </a:solidFill>
              </a:rPr>
              <a:t>+3k</a:t>
            </a:r>
            <a:r>
              <a:rPr lang="en-US" sz="1800" baseline="-25000" dirty="0">
                <a:solidFill>
                  <a:srgbClr val="3366FF"/>
                </a:solidFill>
              </a:rPr>
              <a:t>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242755" y="4069809"/>
            <a:ext cx="1829487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1</a:t>
            </a:r>
            <a:r>
              <a:rPr lang="en-US" sz="1800" dirty="0">
                <a:solidFill>
                  <a:srgbClr val="3366FF"/>
                </a:solidFill>
              </a:rPr>
              <a:t>+3s</a:t>
            </a:r>
            <a:r>
              <a:rPr lang="en-US" sz="1800" baseline="-25000" dirty="0">
                <a:solidFill>
                  <a:srgbClr val="3366FF"/>
                </a:solidFill>
              </a:rPr>
              <a:t>2</a:t>
            </a:r>
            <a:r>
              <a:rPr lang="en-US" sz="1800" dirty="0">
                <a:solidFill>
                  <a:srgbClr val="3366FF"/>
                </a:solidFill>
              </a:rPr>
              <a:t>+4s</a:t>
            </a:r>
            <a:r>
              <a:rPr lang="en-US" sz="1800" baseline="-25000" dirty="0">
                <a:solidFill>
                  <a:srgbClr val="3366FF"/>
                </a:solidFill>
              </a:rPr>
              <a:t>3</a:t>
            </a:r>
            <a:r>
              <a:rPr lang="en-US" sz="1800" dirty="0">
                <a:solidFill>
                  <a:srgbClr val="3366FF"/>
                </a:solidFill>
              </a:rPr>
              <a:t>+2k</a:t>
            </a:r>
            <a:r>
              <a:rPr lang="en-US" sz="1800" baseline="-25000" dirty="0">
                <a:solidFill>
                  <a:srgbClr val="3366FF"/>
                </a:solidFill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245624" y="4069809"/>
            <a:ext cx="1829487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1</a:t>
            </a:r>
            <a:r>
              <a:rPr lang="en-US" sz="1800" dirty="0">
                <a:solidFill>
                  <a:srgbClr val="3366FF"/>
                </a:solidFill>
              </a:rPr>
              <a:t>+4s</a:t>
            </a:r>
            <a:r>
              <a:rPr lang="en-US" sz="1800" baseline="-25000" dirty="0">
                <a:solidFill>
                  <a:srgbClr val="3366FF"/>
                </a:solidFill>
              </a:rPr>
              <a:t>2</a:t>
            </a:r>
            <a:r>
              <a:rPr lang="en-US" sz="1800" dirty="0">
                <a:solidFill>
                  <a:srgbClr val="3366FF"/>
                </a:solidFill>
              </a:rPr>
              <a:t>+s</a:t>
            </a:r>
            <a:r>
              <a:rPr lang="en-US" sz="1800" baseline="-25000" dirty="0">
                <a:solidFill>
                  <a:srgbClr val="3366FF"/>
                </a:solidFill>
              </a:rPr>
              <a:t>3</a:t>
            </a:r>
            <a:r>
              <a:rPr lang="en-US" sz="1800" dirty="0">
                <a:solidFill>
                  <a:srgbClr val="3366FF"/>
                </a:solidFill>
              </a:rPr>
              <a:t>+4k</a:t>
            </a:r>
            <a:r>
              <a:rPr lang="en-US" sz="1800" baseline="-25000" dirty="0">
                <a:solidFill>
                  <a:srgbClr val="3366FF"/>
                </a:solidFill>
              </a:rPr>
              <a:t>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72158" y="6687968"/>
            <a:ext cx="1612117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k</a:t>
            </a:r>
            <a:r>
              <a:rPr lang="en-US" sz="1800" baseline="-25000" dirty="0">
                <a:solidFill>
                  <a:srgbClr val="000000"/>
                </a:solidFill>
              </a:rPr>
              <a:t>3</a:t>
            </a:r>
            <a:r>
              <a:rPr lang="en-US" sz="1800" dirty="0">
                <a:solidFill>
                  <a:srgbClr val="000000"/>
                </a:solidFill>
              </a:rPr>
              <a:t>+k</a:t>
            </a:r>
            <a:r>
              <a:rPr lang="en-US" sz="1800" baseline="-2500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75523" y="4587135"/>
            <a:ext cx="1612117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4</a:t>
            </a:r>
            <a:r>
              <a:rPr lang="en-US" sz="1800" dirty="0">
                <a:solidFill>
                  <a:srgbClr val="3366FF"/>
                </a:solidFill>
              </a:rPr>
              <a:t>+s</a:t>
            </a:r>
            <a:r>
              <a:rPr lang="en-US" sz="1800" baseline="-25000" dirty="0">
                <a:solidFill>
                  <a:srgbClr val="3366FF"/>
                </a:solidFill>
              </a:rPr>
              <a:t>5</a:t>
            </a:r>
            <a:r>
              <a:rPr lang="en-US" sz="1800" dirty="0">
                <a:solidFill>
                  <a:srgbClr val="3366FF"/>
                </a:solidFill>
              </a:rPr>
              <a:t>+s</a:t>
            </a:r>
            <a:r>
              <a:rPr lang="en-US" sz="1800" baseline="-25000" dirty="0">
                <a:solidFill>
                  <a:srgbClr val="3366FF"/>
                </a:solidFill>
              </a:rPr>
              <a:t>6</a:t>
            </a:r>
            <a:r>
              <a:rPr lang="en-US" sz="1800" dirty="0">
                <a:solidFill>
                  <a:srgbClr val="3366FF"/>
                </a:solidFill>
              </a:rPr>
              <a:t>+k</a:t>
            </a:r>
            <a:r>
              <a:rPr lang="en-US" sz="1800" baseline="-25000" dirty="0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75523" y="5103050"/>
            <a:ext cx="1612117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k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+k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+k</a:t>
            </a:r>
            <a:r>
              <a:rPr lang="en-US" sz="1800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275523" y="5603156"/>
            <a:ext cx="1612117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+k</a:t>
            </a:r>
            <a:r>
              <a:rPr lang="en-US" sz="18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72158" y="6163739"/>
            <a:ext cx="1612117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s</a:t>
            </a:r>
            <a:r>
              <a:rPr lang="en-US" sz="1800" baseline="-25000" dirty="0">
                <a:solidFill>
                  <a:srgbClr val="000000"/>
                </a:solidFill>
              </a:rPr>
              <a:t>6</a:t>
            </a:r>
            <a:r>
              <a:rPr lang="en-US" sz="1800" dirty="0">
                <a:solidFill>
                  <a:srgbClr val="000000"/>
                </a:solidFill>
              </a:rPr>
              <a:t>+k</a:t>
            </a:r>
            <a:r>
              <a:rPr lang="en-US" sz="1800" baseline="-250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162112" y="6687968"/>
            <a:ext cx="1829486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k</a:t>
            </a:r>
            <a:r>
              <a:rPr lang="en-US" sz="1800" baseline="-25000" dirty="0">
                <a:solidFill>
                  <a:srgbClr val="000000"/>
                </a:solidFill>
              </a:rPr>
              <a:t>3</a:t>
            </a:r>
            <a:r>
              <a:rPr lang="en-US" sz="1800" dirty="0">
                <a:solidFill>
                  <a:srgbClr val="000000"/>
                </a:solidFill>
              </a:rPr>
              <a:t>+2k</a:t>
            </a:r>
            <a:r>
              <a:rPr lang="en-US" sz="1800" baseline="-2500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165478" y="4587135"/>
            <a:ext cx="1829486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4</a:t>
            </a:r>
            <a:r>
              <a:rPr lang="en-US" sz="1800" dirty="0">
                <a:solidFill>
                  <a:srgbClr val="3366FF"/>
                </a:solidFill>
              </a:rPr>
              <a:t>+2s</a:t>
            </a:r>
            <a:r>
              <a:rPr lang="en-US" sz="1800" baseline="-25000" dirty="0">
                <a:solidFill>
                  <a:srgbClr val="3366FF"/>
                </a:solidFill>
              </a:rPr>
              <a:t>5</a:t>
            </a:r>
            <a:r>
              <a:rPr lang="en-US" sz="1800" dirty="0">
                <a:solidFill>
                  <a:srgbClr val="3366FF"/>
                </a:solidFill>
              </a:rPr>
              <a:t>+4s</a:t>
            </a:r>
            <a:r>
              <a:rPr lang="en-US" sz="1800" baseline="-25000" dirty="0">
                <a:solidFill>
                  <a:srgbClr val="3366FF"/>
                </a:solidFill>
              </a:rPr>
              <a:t>6</a:t>
            </a:r>
            <a:r>
              <a:rPr lang="en-US" sz="1800" dirty="0">
                <a:solidFill>
                  <a:srgbClr val="3366FF"/>
                </a:solidFill>
              </a:rPr>
              <a:t>+3k</a:t>
            </a:r>
            <a:r>
              <a:rPr lang="en-US" sz="1800" baseline="-25000" dirty="0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165478" y="5103050"/>
            <a:ext cx="1829486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k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+2k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+4k</a:t>
            </a:r>
            <a:r>
              <a:rPr lang="en-US" sz="1800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165478" y="5603156"/>
            <a:ext cx="1829486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s</a:t>
            </a:r>
            <a:r>
              <a:rPr lang="en-US" sz="1800" baseline="-25000" dirty="0">
                <a:solidFill>
                  <a:srgbClr val="000000"/>
                </a:solidFill>
              </a:rPr>
              <a:t>3</a:t>
            </a:r>
            <a:r>
              <a:rPr lang="en-US" sz="1800" dirty="0">
                <a:solidFill>
                  <a:srgbClr val="000000"/>
                </a:solidFill>
              </a:rPr>
              <a:t>+2k</a:t>
            </a:r>
            <a:r>
              <a:rPr lang="en-US" sz="1800" baseline="-25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162112" y="6163739"/>
            <a:ext cx="1829486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s</a:t>
            </a:r>
            <a:r>
              <a:rPr lang="en-US" sz="1800" baseline="-25000" dirty="0">
                <a:solidFill>
                  <a:srgbClr val="000000"/>
                </a:solidFill>
              </a:rPr>
              <a:t>6</a:t>
            </a:r>
            <a:r>
              <a:rPr lang="en-US" sz="1800" dirty="0">
                <a:solidFill>
                  <a:srgbClr val="000000"/>
                </a:solidFill>
              </a:rPr>
              <a:t>+2k</a:t>
            </a:r>
            <a:r>
              <a:rPr lang="en-US" sz="1800" baseline="-250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242755" y="6687968"/>
            <a:ext cx="1829487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k</a:t>
            </a:r>
            <a:r>
              <a:rPr lang="en-US" sz="1800" baseline="-25000" dirty="0">
                <a:solidFill>
                  <a:srgbClr val="000000"/>
                </a:solidFill>
              </a:rPr>
              <a:t>3</a:t>
            </a:r>
            <a:r>
              <a:rPr lang="en-US" sz="1800" dirty="0">
                <a:solidFill>
                  <a:srgbClr val="000000"/>
                </a:solidFill>
              </a:rPr>
              <a:t>+3k</a:t>
            </a:r>
            <a:r>
              <a:rPr lang="en-US" sz="1800" baseline="-2500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246114" y="4587135"/>
            <a:ext cx="1829487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4</a:t>
            </a:r>
            <a:r>
              <a:rPr lang="en-US" sz="1800" dirty="0">
                <a:solidFill>
                  <a:srgbClr val="3366FF"/>
                </a:solidFill>
              </a:rPr>
              <a:t>+3s</a:t>
            </a:r>
            <a:r>
              <a:rPr lang="en-US" sz="1800" baseline="-25000" dirty="0">
                <a:solidFill>
                  <a:srgbClr val="3366FF"/>
                </a:solidFill>
              </a:rPr>
              <a:t>5</a:t>
            </a:r>
            <a:r>
              <a:rPr lang="en-US" sz="1800" dirty="0">
                <a:solidFill>
                  <a:srgbClr val="3366FF"/>
                </a:solidFill>
              </a:rPr>
              <a:t>+4s</a:t>
            </a:r>
            <a:r>
              <a:rPr lang="en-US" sz="1800" baseline="-25000" dirty="0">
                <a:solidFill>
                  <a:srgbClr val="3366FF"/>
                </a:solidFill>
              </a:rPr>
              <a:t>6</a:t>
            </a:r>
            <a:r>
              <a:rPr lang="en-US" sz="1800" dirty="0">
                <a:solidFill>
                  <a:srgbClr val="3366FF"/>
                </a:solidFill>
              </a:rPr>
              <a:t>+2k</a:t>
            </a:r>
            <a:r>
              <a:rPr lang="en-US" sz="1800" baseline="-25000" dirty="0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246114" y="5103050"/>
            <a:ext cx="1829487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k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+3k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+4k</a:t>
            </a:r>
            <a:r>
              <a:rPr lang="en-US" sz="1800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246114" y="5603156"/>
            <a:ext cx="1829487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s</a:t>
            </a:r>
            <a:r>
              <a:rPr lang="en-US" sz="1800" baseline="-25000" dirty="0">
                <a:solidFill>
                  <a:srgbClr val="000000"/>
                </a:solidFill>
              </a:rPr>
              <a:t>3</a:t>
            </a:r>
            <a:r>
              <a:rPr lang="en-US" sz="1800" dirty="0">
                <a:solidFill>
                  <a:srgbClr val="000000"/>
                </a:solidFill>
              </a:rPr>
              <a:t>+3k</a:t>
            </a:r>
            <a:r>
              <a:rPr lang="en-US" sz="1800" baseline="-25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242755" y="6163739"/>
            <a:ext cx="1829487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s</a:t>
            </a:r>
            <a:r>
              <a:rPr lang="en-US" sz="1800" baseline="-25000" dirty="0">
                <a:solidFill>
                  <a:srgbClr val="000000"/>
                </a:solidFill>
              </a:rPr>
              <a:t>6</a:t>
            </a:r>
            <a:r>
              <a:rPr lang="en-US" sz="1800" dirty="0">
                <a:solidFill>
                  <a:srgbClr val="000000"/>
                </a:solidFill>
              </a:rPr>
              <a:t>+3k</a:t>
            </a:r>
            <a:r>
              <a:rPr lang="en-US" sz="1800" baseline="-250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245624" y="6687968"/>
            <a:ext cx="1829487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k</a:t>
            </a:r>
            <a:r>
              <a:rPr lang="en-US" sz="1800" baseline="-25000" dirty="0">
                <a:solidFill>
                  <a:srgbClr val="000000"/>
                </a:solidFill>
              </a:rPr>
              <a:t>3</a:t>
            </a:r>
            <a:r>
              <a:rPr lang="en-US" sz="1800" dirty="0">
                <a:solidFill>
                  <a:srgbClr val="000000"/>
                </a:solidFill>
              </a:rPr>
              <a:t>+4k</a:t>
            </a:r>
            <a:r>
              <a:rPr lang="en-US" sz="1800" baseline="-2500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248990" y="4587135"/>
            <a:ext cx="1829487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4</a:t>
            </a:r>
            <a:r>
              <a:rPr lang="en-US" sz="1800" dirty="0">
                <a:solidFill>
                  <a:srgbClr val="3366FF"/>
                </a:solidFill>
              </a:rPr>
              <a:t>+4s</a:t>
            </a:r>
            <a:r>
              <a:rPr lang="en-US" sz="1800" baseline="-25000" dirty="0">
                <a:solidFill>
                  <a:srgbClr val="3366FF"/>
                </a:solidFill>
              </a:rPr>
              <a:t>5</a:t>
            </a:r>
            <a:r>
              <a:rPr lang="en-US" sz="1800" dirty="0">
                <a:solidFill>
                  <a:srgbClr val="3366FF"/>
                </a:solidFill>
              </a:rPr>
              <a:t>+s</a:t>
            </a:r>
            <a:r>
              <a:rPr lang="en-US" sz="1800" baseline="-25000" dirty="0">
                <a:solidFill>
                  <a:srgbClr val="3366FF"/>
                </a:solidFill>
              </a:rPr>
              <a:t>6</a:t>
            </a:r>
            <a:r>
              <a:rPr lang="en-US" sz="1800" dirty="0">
                <a:solidFill>
                  <a:srgbClr val="3366FF"/>
                </a:solidFill>
              </a:rPr>
              <a:t>+4k</a:t>
            </a:r>
            <a:r>
              <a:rPr lang="en-US" sz="1800" baseline="-25000" dirty="0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248990" y="5103050"/>
            <a:ext cx="1829487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k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+4k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+k</a:t>
            </a:r>
            <a:r>
              <a:rPr lang="en-US" sz="1800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248990" y="5603156"/>
            <a:ext cx="1829487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s</a:t>
            </a:r>
            <a:r>
              <a:rPr lang="en-US" sz="1800" baseline="-25000" dirty="0">
                <a:solidFill>
                  <a:srgbClr val="000000"/>
                </a:solidFill>
              </a:rPr>
              <a:t>3</a:t>
            </a:r>
            <a:r>
              <a:rPr lang="en-US" sz="1800" dirty="0">
                <a:solidFill>
                  <a:srgbClr val="000000"/>
                </a:solidFill>
              </a:rPr>
              <a:t>+4k</a:t>
            </a:r>
            <a:r>
              <a:rPr lang="en-US" sz="1800" baseline="-25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245624" y="6163739"/>
            <a:ext cx="1829487" cy="32945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s</a:t>
            </a:r>
            <a:r>
              <a:rPr lang="en-US" sz="1800" baseline="-25000" dirty="0">
                <a:solidFill>
                  <a:srgbClr val="000000"/>
                </a:solidFill>
              </a:rPr>
              <a:t>6</a:t>
            </a:r>
            <a:r>
              <a:rPr lang="en-US" sz="1800" dirty="0">
                <a:solidFill>
                  <a:srgbClr val="000000"/>
                </a:solidFill>
              </a:rPr>
              <a:t>+4k</a:t>
            </a:r>
            <a:r>
              <a:rPr lang="en-US" sz="1800" baseline="-250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95680" y="3685901"/>
            <a:ext cx="834684" cy="338554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sz="1600" dirty="0"/>
              <a:t>Party 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18989" y="3669024"/>
            <a:ext cx="834684" cy="338554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sz="1600" dirty="0"/>
              <a:t>Party 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739688" y="3669024"/>
            <a:ext cx="834684" cy="338554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sz="1600" dirty="0"/>
              <a:t>Party 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59542" y="3669024"/>
            <a:ext cx="834684" cy="338554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sz="1600" dirty="0"/>
              <a:t>Party 4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0"/>
          <a:srcRect l="4320" t="10787" r="5760" b="8090"/>
          <a:stretch>
            <a:fillRect/>
          </a:stretch>
        </p:blipFill>
        <p:spPr>
          <a:xfrm>
            <a:off x="8444092" y="3227373"/>
            <a:ext cx="1327620" cy="765179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1" name="TextBox 80"/>
          <p:cNvSpPr txBox="1"/>
          <p:nvPr/>
        </p:nvSpPr>
        <p:spPr>
          <a:xfrm>
            <a:off x="8833980" y="3988058"/>
            <a:ext cx="919939" cy="372949"/>
          </a:xfrm>
          <a:prstGeom prst="rect">
            <a:avLst/>
          </a:prstGeom>
          <a:noFill/>
        </p:spPr>
        <p:txBody>
          <a:bodyPr wrap="square" lIns="91368" tIns="45682" rIns="91368" bIns="45682" rtlCol="0">
            <a:spAutoFit/>
          </a:bodyPr>
          <a:lstStyle/>
          <a:p>
            <a:r>
              <a:rPr lang="en-US" sz="1800" dirty="0">
                <a:solidFill>
                  <a:srgbClr val="1FC100"/>
                </a:solidFill>
                <a:latin typeface="Comic Sans MS"/>
                <a:cs typeface="Comic Sans MS"/>
              </a:rPr>
              <a:t>User</a:t>
            </a:r>
          </a:p>
        </p:txBody>
      </p:sp>
      <p:sp>
        <p:nvSpPr>
          <p:cNvPr id="82" name="Frame 81"/>
          <p:cNvSpPr/>
          <p:nvPr/>
        </p:nvSpPr>
        <p:spPr>
          <a:xfrm>
            <a:off x="44308" y="5476806"/>
            <a:ext cx="4153931" cy="1655127"/>
          </a:xfrm>
          <a:prstGeom prst="frame">
            <a:avLst>
              <a:gd name="adj1" fmla="val 3415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378" tIns="45688" rIns="91378" bIns="456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8372455" y="4405441"/>
            <a:ext cx="1455301" cy="593305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3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6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0000"/>
                </a:solidFill>
              </a:rPr>
              <a:t>k</a:t>
            </a:r>
            <a:r>
              <a:rPr lang="en-US" sz="1800" baseline="-25000" dirty="0">
                <a:solidFill>
                  <a:srgbClr val="FF0000"/>
                </a:solidFill>
              </a:rPr>
              <a:t>3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tx1"/>
                </a:solidFill>
              </a:rPr>
              <a:t>k</a:t>
            </a:r>
            <a:r>
              <a:rPr lang="en-US" sz="1800" baseline="-25000" dirty="0">
                <a:solidFill>
                  <a:schemeClr val="tx1"/>
                </a:solidFill>
              </a:rPr>
              <a:t>4</a:t>
            </a:r>
            <a:r>
              <a:rPr lang="en-US" sz="1800" dirty="0">
                <a:solidFill>
                  <a:schemeClr val="tx1"/>
                </a:solidFill>
              </a:rPr>
              <a:t>,</a:t>
            </a:r>
            <a:r>
              <a:rPr lang="en-US" sz="1800" baseline="-250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k</a:t>
            </a:r>
            <a:r>
              <a:rPr lang="en-US" sz="1800" baseline="-25000" dirty="0">
                <a:solidFill>
                  <a:schemeClr val="tx1"/>
                </a:solidFill>
              </a:rPr>
              <a:t>5</a:t>
            </a:r>
            <a:r>
              <a:rPr lang="en-US" sz="1800" dirty="0">
                <a:solidFill>
                  <a:schemeClr val="tx1"/>
                </a:solidFill>
              </a:rPr>
              <a:t>,</a:t>
            </a:r>
            <a:r>
              <a:rPr lang="en-US" sz="1800" baseline="-250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k</a:t>
            </a:r>
            <a:r>
              <a:rPr lang="en-US" sz="1800" baseline="-250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3358694" y="5163230"/>
            <a:ext cx="177208" cy="23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287899" y="5163230"/>
            <a:ext cx="177208" cy="23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196253" y="4656799"/>
            <a:ext cx="177208" cy="23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1147700" y="4646775"/>
            <a:ext cx="177208" cy="23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181486" y="4119424"/>
            <a:ext cx="177208" cy="23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1147700" y="4141271"/>
            <a:ext cx="177208" cy="23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Frame 90"/>
          <p:cNvSpPr/>
          <p:nvPr/>
        </p:nvSpPr>
        <p:spPr>
          <a:xfrm>
            <a:off x="44306" y="5028288"/>
            <a:ext cx="4153931" cy="492812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378" tIns="45688" rIns="91378" bIns="456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8372455" y="5113252"/>
            <a:ext cx="1455301" cy="329455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k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,</a:t>
            </a:r>
            <a:r>
              <a:rPr lang="en-US" sz="1800" dirty="0">
                <a:solidFill>
                  <a:srgbClr val="FF0000"/>
                </a:solidFill>
              </a:rPr>
              <a:t> k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465108" y="4141271"/>
            <a:ext cx="177208" cy="23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3651662" y="4141271"/>
            <a:ext cx="177208" cy="23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1465108" y="4646775"/>
            <a:ext cx="177208" cy="23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3607359" y="4656799"/>
            <a:ext cx="177208" cy="23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Frame 96"/>
          <p:cNvSpPr/>
          <p:nvPr/>
        </p:nvSpPr>
        <p:spPr>
          <a:xfrm>
            <a:off x="44300" y="3965390"/>
            <a:ext cx="4198449" cy="1062897"/>
          </a:xfrm>
          <a:prstGeom prst="frame">
            <a:avLst>
              <a:gd name="adj1" fmla="val 6943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378" tIns="45688" rIns="91378" bIns="456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8372455" y="5535867"/>
            <a:ext cx="1455301" cy="411512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1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2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4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5</a:t>
            </a:r>
          </a:p>
        </p:txBody>
      </p:sp>
      <p:pic>
        <p:nvPicPr>
          <p:cNvPr id="99" name="Picture 98" descr="Top-Secret-Fil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2" y="6026034"/>
            <a:ext cx="993993" cy="744537"/>
          </a:xfrm>
          <a:prstGeom prst="rect">
            <a:avLst/>
          </a:prstGeom>
        </p:spPr>
      </p:pic>
      <p:sp>
        <p:nvSpPr>
          <p:cNvPr id="100" name="Frame 99"/>
          <p:cNvSpPr/>
          <p:nvPr/>
        </p:nvSpPr>
        <p:spPr>
          <a:xfrm>
            <a:off x="43711" y="5019933"/>
            <a:ext cx="6201918" cy="492812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378" tIns="45688" rIns="91378" bIns="456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8372455" y="5348020"/>
            <a:ext cx="1455301" cy="329455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k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>
                <a:solidFill>
                  <a:srgbClr val="FF0000"/>
                </a:solidFill>
              </a:rPr>
              <a:t>k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>
                <a:solidFill>
                  <a:srgbClr val="FF0000"/>
                </a:solidFill>
              </a:rPr>
              <a:t>k</a:t>
            </a:r>
            <a:r>
              <a:rPr lang="en-US" sz="1800" baseline="-250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5683722" y="4119424"/>
            <a:ext cx="177208" cy="23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5683722" y="4656799"/>
            <a:ext cx="177208" cy="23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Frame 104"/>
          <p:cNvSpPr/>
          <p:nvPr/>
        </p:nvSpPr>
        <p:spPr>
          <a:xfrm>
            <a:off x="28972" y="3962038"/>
            <a:ext cx="6220022" cy="1062897"/>
          </a:xfrm>
          <a:prstGeom prst="frame">
            <a:avLst>
              <a:gd name="adj1" fmla="val 6943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378" tIns="45688" rIns="91378" bIns="456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8372455" y="4361007"/>
            <a:ext cx="1455301" cy="688396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1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2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3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4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4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6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9946" y="7226573"/>
            <a:ext cx="2283652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User downloads: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2274186" y="7235289"/>
            <a:ext cx="1625169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12 packets,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3876939" y="7235289"/>
            <a:ext cx="1468262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 packets,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5274138" y="7226573"/>
            <a:ext cx="1468262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8 packets.</a:t>
            </a:r>
            <a:endParaRPr lang="en-US" dirty="0"/>
          </a:p>
        </p:txBody>
      </p:sp>
      <p:sp>
        <p:nvSpPr>
          <p:cNvPr id="104" name="Rounded Rectangle 103"/>
          <p:cNvSpPr/>
          <p:nvPr/>
        </p:nvSpPr>
        <p:spPr>
          <a:xfrm>
            <a:off x="1513720" y="905268"/>
            <a:ext cx="1455301" cy="688396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1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2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3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4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4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3366FF"/>
                </a:solidFill>
              </a:rPr>
              <a:t>s</a:t>
            </a:r>
            <a:r>
              <a:rPr lang="en-US" sz="1800" baseline="-25000" dirty="0">
                <a:solidFill>
                  <a:srgbClr val="3366FF"/>
                </a:solidFill>
              </a:rPr>
              <a:t>6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43" y="905268"/>
            <a:ext cx="5061755" cy="13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599"/>
      </p:ext>
    </p:extLst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67" grpId="0" animBg="1"/>
      <p:bldP spid="67" grpId="1" animBg="1"/>
      <p:bldP spid="67" grpId="2" animBg="1"/>
      <p:bldP spid="68" grpId="0" animBg="1"/>
      <p:bldP spid="69" grpId="0" animBg="1"/>
      <p:bldP spid="70" grpId="0" animBg="1"/>
      <p:bldP spid="71" grpId="0" animBg="1"/>
      <p:bldP spid="71" grpId="1" animBg="1"/>
      <p:bldP spid="72" grpId="0" animBg="1"/>
      <p:bldP spid="73" grpId="0" animBg="1"/>
      <p:bldP spid="74" grpId="0" animBg="1"/>
      <p:bldP spid="77" grpId="0"/>
      <p:bldP spid="77" grpId="1"/>
      <p:bldP spid="78" grpId="0"/>
      <p:bldP spid="78" grpId="1"/>
      <p:bldP spid="81" grpId="0"/>
      <p:bldP spid="82" grpId="0" animBg="1"/>
      <p:bldP spid="82" grpId="1" animBg="1"/>
      <p:bldP spid="83" grpId="0" animBg="1"/>
      <p:bldP spid="83" grpId="1" animBg="1"/>
      <p:bldP spid="91" grpId="0" animBg="1"/>
      <p:bldP spid="91" grpId="1" animBg="1"/>
      <p:bldP spid="92" grpId="0" animBg="1"/>
      <p:bldP spid="92" grpId="1" animBg="1"/>
      <p:bldP spid="92" grpId="2" animBg="1"/>
      <p:bldP spid="97" grpId="0" animBg="1"/>
      <p:bldP spid="97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5" grpId="0" animBg="1"/>
      <p:bldP spid="105" grpId="1" animBg="1"/>
      <p:bldP spid="106" grpId="0" animBg="1"/>
      <p:bldP spid="106" grpId="1" animBg="1"/>
      <p:bldP spid="106" grpId="2" animBg="1"/>
      <p:bldP spid="107" grpId="0"/>
      <p:bldP spid="108" grpId="0"/>
      <p:bldP spid="109" grpId="0"/>
      <p:bldP spid="1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Is there a Communication Efficient Secret Sharing schemes with general access structure, i.e., beyond threshold secret sharing?</a:t>
            </a:r>
          </a:p>
          <a:p>
            <a:r>
              <a:rPr lang="en-US" sz="3200" dirty="0" smtClean="0"/>
              <a:t>What if the dealer does not have direct access to the parties, but can reach them through a network?</a:t>
            </a:r>
          </a:p>
          <a:p>
            <a:r>
              <a:rPr lang="en-US" sz="3200" dirty="0" smtClean="0"/>
              <a:t>What if the shares are controlled by a malicious adversary?</a:t>
            </a:r>
          </a:p>
          <a:p>
            <a:r>
              <a:rPr lang="en-US" sz="3200" dirty="0" smtClean="0"/>
              <a:t>Repairable secret shares with min communication cost?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76228"/>
      </p:ext>
    </p:extLst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graphics.hi5comments.net/graphics/thank-you/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6325" y="2174882"/>
            <a:ext cx="523875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3195641" y="5861050"/>
            <a:ext cx="5317415" cy="107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8" tIns="45688" rIns="91378" bIns="45688">
            <a:prstTxWarp prst="textNoShape">
              <a:avLst/>
            </a:prstTxWarp>
            <a:spAutoFit/>
          </a:bodyPr>
          <a:lstStyle/>
          <a:p>
            <a:r>
              <a:rPr lang="en-US" sz="6200" b="1">
                <a:latin typeface="Freestyle Script" pitchFamily="66" charset="0"/>
              </a:rP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5"/>
            <a:ext cx="10058400" cy="1009966"/>
          </a:xfrm>
        </p:spPr>
        <p:txBody>
          <a:bodyPr/>
          <a:lstStyle/>
          <a:p>
            <a:r>
              <a:rPr lang="en-US" altLang="zh-CN" sz="4000" dirty="0" smtClean="0">
                <a:latin typeface="Verdana"/>
                <a:cs typeface="Verdana"/>
              </a:rPr>
              <a:t>How to Store a Secret?</a:t>
            </a:r>
            <a:r>
              <a:rPr lang="en-US" altLang="zh-CN" sz="3600" dirty="0" smtClean="0">
                <a:latin typeface="Verdana"/>
                <a:cs typeface="Verdana"/>
              </a:rPr>
              <a:t/>
            </a:r>
            <a:br>
              <a:rPr lang="en-US" altLang="zh-CN" sz="3600" dirty="0" smtClean="0">
                <a:latin typeface="Verdana"/>
                <a:cs typeface="Verdana"/>
              </a:rPr>
            </a:br>
            <a:r>
              <a:rPr lang="en-US" altLang="zh-CN" sz="2800" dirty="0" smtClean="0">
                <a:latin typeface="Verdana"/>
                <a:cs typeface="Verdana"/>
              </a:rPr>
              <a:t>and never lose it or reveal it</a:t>
            </a:r>
            <a:endParaRPr lang="en-US" sz="2800" dirty="0">
              <a:latin typeface="Verdana"/>
              <a:cs typeface="Verdana"/>
            </a:endParaRPr>
          </a:p>
        </p:txBody>
      </p:sp>
      <p:pic>
        <p:nvPicPr>
          <p:cNvPr id="97" name="Picture 96" descr="closedsaf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4" y="1087292"/>
            <a:ext cx="2019116" cy="1686615"/>
          </a:xfrm>
          <a:prstGeom prst="rect">
            <a:avLst/>
          </a:prstGeom>
        </p:spPr>
      </p:pic>
      <p:pic>
        <p:nvPicPr>
          <p:cNvPr id="98" name="Picture 97" descr="dealer_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45" y="1359514"/>
            <a:ext cx="1113811" cy="970347"/>
          </a:xfrm>
          <a:prstGeom prst="rect">
            <a:avLst/>
          </a:prstGeom>
        </p:spPr>
      </p:pic>
      <p:pic>
        <p:nvPicPr>
          <p:cNvPr id="104" name="Picture 103" descr="party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09" y="3646866"/>
            <a:ext cx="756827" cy="834609"/>
          </a:xfrm>
          <a:prstGeom prst="rect">
            <a:avLst/>
          </a:prstGeom>
        </p:spPr>
      </p:pic>
      <p:pic>
        <p:nvPicPr>
          <p:cNvPr id="106" name="Picture 105" descr="party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07" y="3616630"/>
            <a:ext cx="786775" cy="856794"/>
          </a:xfrm>
          <a:prstGeom prst="rect">
            <a:avLst/>
          </a:prstGeom>
        </p:spPr>
      </p:pic>
      <p:pic>
        <p:nvPicPr>
          <p:cNvPr id="107" name="Picture 106" descr="party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05" y="3648212"/>
            <a:ext cx="745860" cy="82521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9">
            <a:alphaModFix/>
          </a:blip>
          <a:srcRect r="55200"/>
          <a:stretch>
            <a:fillRect/>
          </a:stretch>
        </p:blipFill>
        <p:spPr>
          <a:xfrm>
            <a:off x="1313818" y="3685164"/>
            <a:ext cx="795877" cy="751875"/>
          </a:xfrm>
          <a:prstGeom prst="rect">
            <a:avLst/>
          </a:prstGeom>
        </p:spPr>
      </p:pic>
      <p:cxnSp>
        <p:nvCxnSpPr>
          <p:cNvPr id="143" name="Straight Arrow Connector 142"/>
          <p:cNvCxnSpPr/>
          <p:nvPr/>
        </p:nvCxnSpPr>
        <p:spPr>
          <a:xfrm flipH="1">
            <a:off x="1949288" y="2329862"/>
            <a:ext cx="1324597" cy="788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3216545" y="2405665"/>
            <a:ext cx="350242" cy="712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3954829" y="2367763"/>
            <a:ext cx="0" cy="750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4302243" y="2329862"/>
            <a:ext cx="1594451" cy="788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1313818" y="4427076"/>
            <a:ext cx="1107550" cy="407839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2000" dirty="0"/>
              <a:t>Party 1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386597" y="4427076"/>
            <a:ext cx="1107550" cy="407839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2000" dirty="0"/>
              <a:t>Party 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3776581" y="4427076"/>
            <a:ext cx="1107550" cy="407839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2000" dirty="0"/>
              <a:t>Party 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552446" y="4427076"/>
            <a:ext cx="1107550" cy="407839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2000" dirty="0"/>
              <a:t>Party 4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488055" y="3184039"/>
            <a:ext cx="771062" cy="400033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S+K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428575" y="3182876"/>
            <a:ext cx="1724958" cy="400033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S+2K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355886" y="3194160"/>
            <a:ext cx="1478232" cy="400033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S+3K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313818" y="3184039"/>
            <a:ext cx="834192" cy="400033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K</a:t>
            </a:r>
            <a:endParaRPr lang="en-US" sz="2000" baseline="-25000" dirty="0" smtClean="0">
              <a:solidFill>
                <a:srgbClr val="660066"/>
              </a:solidFill>
            </a:endParaRPr>
          </a:p>
        </p:txBody>
      </p:sp>
      <p:pic>
        <p:nvPicPr>
          <p:cNvPr id="79" name="Picture 78"/>
          <p:cNvPicPr>
            <a:picLocks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77056" y="1147224"/>
            <a:ext cx="1983491" cy="1515128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986915" y="2500412"/>
            <a:ext cx="1210921" cy="442721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dirty="0" smtClean="0"/>
              <a:t>Safe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265245" y="898044"/>
            <a:ext cx="1027646" cy="442721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dirty="0" smtClean="0"/>
              <a:t>Dealer</a:t>
            </a:r>
            <a:endParaRPr lang="en-US" dirty="0"/>
          </a:p>
        </p:txBody>
      </p:sp>
      <p:pic>
        <p:nvPicPr>
          <p:cNvPr id="82" name="Picture 81" descr="Top-Secret-Fil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63" y="1440820"/>
            <a:ext cx="993993" cy="744537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140845" y="1126540"/>
            <a:ext cx="1210921" cy="442721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dirty="0" smtClean="0"/>
              <a:t>Secret</a:t>
            </a:r>
            <a:endParaRPr lang="en-US" dirty="0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3083667" y="4834915"/>
            <a:ext cx="499084" cy="79424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4164388" y="4834915"/>
            <a:ext cx="1" cy="79424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3434811">
            <a:off x="3088129" y="4841233"/>
            <a:ext cx="676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S+K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00682" y="5165443"/>
            <a:ext cx="819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S+2K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747293" y="6517483"/>
            <a:ext cx="834192" cy="400033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K</a:t>
            </a:r>
            <a:endParaRPr lang="en-US" sz="2000" baseline="-25000" dirty="0" smtClean="0">
              <a:solidFill>
                <a:srgbClr val="660066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538912" y="6097996"/>
            <a:ext cx="1107550" cy="407839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2000" dirty="0"/>
              <a:t>Party </a:t>
            </a:r>
            <a:r>
              <a:rPr lang="en-US" sz="2000" dirty="0" smtClean="0"/>
              <a:t>1’</a:t>
            </a:r>
            <a:endParaRPr lang="en-US" sz="2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4864043" y="1009971"/>
            <a:ext cx="5174269" cy="1631139"/>
          </a:xfrm>
          <a:prstGeom prst="rect">
            <a:avLst/>
          </a:prstGeom>
          <a:noFill/>
        </p:spPr>
        <p:txBody>
          <a:bodyPr wrap="square" lIns="91368" tIns="45682" rIns="91368" bIns="45682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/>
              <a:t>Shares stored in a distributed system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“Failures are the norm rather than the exception” Google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48742" y="6096856"/>
            <a:ext cx="322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Secret leaked!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0557" y="3646788"/>
            <a:ext cx="780288" cy="780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1899" y="3681411"/>
            <a:ext cx="780288" cy="7802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1848" y="3701187"/>
            <a:ext cx="780288" cy="7802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42377" y="3693136"/>
            <a:ext cx="780288" cy="780288"/>
          </a:xfrm>
          <a:prstGeom prst="rect">
            <a:avLst/>
          </a:prstGeom>
        </p:spPr>
      </p:pic>
      <p:pic>
        <p:nvPicPr>
          <p:cNvPr id="85" name="Picture 84"/>
          <p:cNvPicPr>
            <a:picLocks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68645" y="3726523"/>
            <a:ext cx="1122780" cy="6598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8201" y="5641487"/>
            <a:ext cx="780288" cy="780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79146"/>
      </p:ext>
    </p:extLst>
  </p:cSld>
  <p:clrMapOvr>
    <a:masterClrMapping/>
  </p:clrMapOvr>
  <p:transition xmlns:p14="http://schemas.microsoft.com/office/powerpoint/2010/main" spd="med" advTm="87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 animBg="1"/>
      <p:bldP spid="172" grpId="0" animBg="1"/>
      <p:bldP spid="173" grpId="0" animBg="1"/>
      <p:bldP spid="22" grpId="0"/>
      <p:bldP spid="23" grpId="0"/>
      <p:bldP spid="100" grpId="1" animBg="1"/>
      <p:bldP spid="10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5"/>
            <a:ext cx="10058400" cy="1009966"/>
          </a:xfrm>
        </p:spPr>
        <p:txBody>
          <a:bodyPr/>
          <a:lstStyle/>
          <a:p>
            <a:r>
              <a:rPr lang="en-US" sz="4000" dirty="0" smtClean="0">
                <a:latin typeface="Verdana"/>
                <a:cs typeface="Verdana"/>
              </a:rPr>
              <a:t>Plan for this Talk</a:t>
            </a:r>
            <a:endParaRPr lang="en-US" sz="2800" dirty="0">
              <a:latin typeface="Verdana"/>
              <a:cs typeface="Verdana"/>
            </a:endParaRPr>
          </a:p>
        </p:txBody>
      </p:sp>
      <p:pic>
        <p:nvPicPr>
          <p:cNvPr id="2" name="Picture 1" descr="Screen Shot 2016-02-13 at 4.29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5395"/>
            <a:ext cx="3129086" cy="3577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1" y="1624014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 smtClean="0"/>
              <a:t>How to “repair” a secret?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2 takeaways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15160" y="4251662"/>
            <a:ext cx="75157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  <a:r>
              <a:rPr lang="en-US" sz="4000" dirty="0" smtClean="0"/>
              <a:t>) How to deliver a  secret?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1 takeaway</a:t>
            </a:r>
          </a:p>
          <a:p>
            <a:endParaRPr lang="en-US" sz="4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558877"/>
      </p:ext>
    </p:extLst>
  </p:cSld>
  <p:clrMapOvr>
    <a:masterClrMapping/>
  </p:clrMapOvr>
  <p:transition xmlns:p14="http://schemas.microsoft.com/office/powerpoint/2010/main" spd="med" advTm="874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0267" y="2353733"/>
            <a:ext cx="6993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8000"/>
                </a:solidFill>
                <a:latin typeface="+mj-lt"/>
                <a:cs typeface="Braggadocio"/>
              </a:rPr>
              <a:t>i</a:t>
            </a:r>
            <a:r>
              <a:rPr lang="en-US" sz="4800" b="1" dirty="0" smtClean="0">
                <a:solidFill>
                  <a:srgbClr val="008000"/>
                </a:solidFill>
                <a:latin typeface="+mj-lt"/>
                <a:cs typeface="Braggadocio"/>
              </a:rPr>
              <a:t>.</a:t>
            </a:r>
            <a:endParaRPr lang="en-US" sz="4800" b="1" dirty="0">
              <a:solidFill>
                <a:srgbClr val="008000"/>
              </a:solidFill>
              <a:latin typeface="+mj-lt"/>
              <a:cs typeface="Braggadocio"/>
            </a:endParaRPr>
          </a:p>
          <a:p>
            <a:r>
              <a:rPr lang="en-US" sz="4800" dirty="0" smtClean="0">
                <a:solidFill>
                  <a:srgbClr val="008000"/>
                </a:solidFill>
                <a:latin typeface="+mj-lt"/>
                <a:cs typeface="Braggadocio"/>
              </a:rPr>
              <a:t> How to repair a secret?</a:t>
            </a:r>
            <a:endParaRPr lang="en-US" sz="4800" dirty="0">
              <a:solidFill>
                <a:srgbClr val="008000"/>
              </a:solidFill>
              <a:latin typeface="+mj-lt"/>
              <a:cs typeface="Braggadocio"/>
            </a:endParaRPr>
          </a:p>
        </p:txBody>
      </p:sp>
    </p:spTree>
    <p:extLst>
      <p:ext uri="{BB962C8B-B14F-4D97-AF65-F5344CB8AC3E}">
        <p14:creationId xmlns:p14="http://schemas.microsoft.com/office/powerpoint/2010/main" val="4173002477"/>
      </p:ext>
    </p:extLst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5"/>
            <a:ext cx="10058400" cy="1009966"/>
          </a:xfrm>
        </p:spPr>
        <p:txBody>
          <a:bodyPr/>
          <a:lstStyle/>
          <a:p>
            <a:r>
              <a:rPr lang="en-US" altLang="zh-CN" sz="3600" dirty="0" smtClean="0">
                <a:latin typeface="Verdana"/>
                <a:cs typeface="Verdana"/>
              </a:rPr>
              <a:t>Repairing a secret using secure regenerating codes</a:t>
            </a:r>
            <a:endParaRPr lang="en-US" sz="3600" dirty="0">
              <a:latin typeface="Verdana"/>
              <a:cs typeface="Verdana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152602" y="1359514"/>
            <a:ext cx="5208847" cy="3422266"/>
            <a:chOff x="1313818" y="1359514"/>
            <a:chExt cx="5208847" cy="3422266"/>
          </a:xfrm>
        </p:grpSpPr>
        <p:pic>
          <p:nvPicPr>
            <p:cNvPr id="98" name="Picture 97" descr="dealer_c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545" y="1359514"/>
              <a:ext cx="1113811" cy="970347"/>
            </a:xfrm>
            <a:prstGeom prst="rect">
              <a:avLst/>
            </a:prstGeom>
          </p:spPr>
        </p:pic>
        <p:pic>
          <p:nvPicPr>
            <p:cNvPr id="104" name="Picture 103" descr="party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709" y="3943014"/>
              <a:ext cx="756827" cy="834609"/>
            </a:xfrm>
            <a:prstGeom prst="rect">
              <a:avLst/>
            </a:prstGeom>
          </p:spPr>
        </p:pic>
        <p:pic>
          <p:nvPicPr>
            <p:cNvPr id="106" name="Picture 105" descr="party2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107" y="3912778"/>
              <a:ext cx="786775" cy="856794"/>
            </a:xfrm>
            <a:prstGeom prst="rect">
              <a:avLst/>
            </a:prstGeom>
          </p:spPr>
        </p:pic>
        <p:pic>
          <p:nvPicPr>
            <p:cNvPr id="107" name="Picture 106" descr="party4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805" y="3944360"/>
              <a:ext cx="745860" cy="825211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8">
              <a:alphaModFix/>
            </a:blip>
            <a:srcRect r="55200"/>
            <a:stretch>
              <a:fillRect/>
            </a:stretch>
          </p:blipFill>
          <p:spPr>
            <a:xfrm>
              <a:off x="1313818" y="4029905"/>
              <a:ext cx="795877" cy="751875"/>
            </a:xfrm>
            <a:prstGeom prst="rect">
              <a:avLst/>
            </a:prstGeom>
          </p:spPr>
        </p:pic>
        <p:cxnSp>
          <p:nvCxnSpPr>
            <p:cNvPr id="143" name="Straight Arrow Connector 142"/>
            <p:cNvCxnSpPr/>
            <p:nvPr/>
          </p:nvCxnSpPr>
          <p:spPr>
            <a:xfrm flipH="1">
              <a:off x="1949288" y="2329862"/>
              <a:ext cx="1324597" cy="7882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H="1">
              <a:off x="3216545" y="2405665"/>
              <a:ext cx="350242" cy="7124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>
              <a:off x="3954829" y="2367763"/>
              <a:ext cx="0" cy="7503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>
              <a:off x="4302243" y="2329862"/>
              <a:ext cx="1594451" cy="7882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TextBox 164"/>
          <p:cNvSpPr txBox="1"/>
          <p:nvPr/>
        </p:nvSpPr>
        <p:spPr>
          <a:xfrm>
            <a:off x="152602" y="4748576"/>
            <a:ext cx="1107550" cy="407839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2000" dirty="0"/>
              <a:t>Party 1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225381" y="4748576"/>
            <a:ext cx="1107550" cy="407839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2000" dirty="0"/>
              <a:t>Party 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615365" y="4748576"/>
            <a:ext cx="1107550" cy="407839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2000" dirty="0"/>
              <a:t>Party 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4391230" y="4748576"/>
            <a:ext cx="1107550" cy="407839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2000" dirty="0"/>
              <a:t>Party 4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1326839" y="3184039"/>
            <a:ext cx="771062" cy="707809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k</a:t>
            </a:r>
            <a:r>
              <a:rPr lang="en-US" sz="2000" baseline="-25000" dirty="0" smtClean="0">
                <a:solidFill>
                  <a:srgbClr val="3366FF"/>
                </a:solidFill>
              </a:rPr>
              <a:t>2</a:t>
            </a:r>
            <a:r>
              <a:rPr lang="en-US" sz="2000" dirty="0" smtClean="0">
                <a:solidFill>
                  <a:srgbClr val="3366FF"/>
                </a:solidFill>
              </a:rPr>
              <a:t>+k</a:t>
            </a:r>
            <a:r>
              <a:rPr lang="en-US" sz="2000" baseline="-25000" dirty="0" smtClean="0">
                <a:solidFill>
                  <a:srgbClr val="3366FF"/>
                </a:solidFill>
              </a:rPr>
              <a:t>3</a:t>
            </a:r>
          </a:p>
          <a:p>
            <a:pPr algn="ctr"/>
            <a:r>
              <a:rPr lang="en-US" sz="2000" dirty="0">
                <a:solidFill>
                  <a:srgbClr val="660066"/>
                </a:solidFill>
              </a:rPr>
              <a:t>k</a:t>
            </a:r>
            <a:r>
              <a:rPr lang="en-US" sz="2000" baseline="-25000" dirty="0">
                <a:solidFill>
                  <a:srgbClr val="660066"/>
                </a:solidFill>
              </a:rPr>
              <a:t>3</a:t>
            </a:r>
            <a:r>
              <a:rPr lang="en-US" sz="2000" dirty="0">
                <a:solidFill>
                  <a:srgbClr val="660066"/>
                </a:solidFill>
              </a:rPr>
              <a:t>+k</a:t>
            </a:r>
            <a:r>
              <a:rPr lang="en-US" sz="2000" baseline="-25000" dirty="0">
                <a:solidFill>
                  <a:srgbClr val="660066"/>
                </a:solidFill>
              </a:rPr>
              <a:t>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267359" y="3182876"/>
            <a:ext cx="1724958" cy="707809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s+k</a:t>
            </a:r>
            <a:r>
              <a:rPr lang="en-US" sz="2000" baseline="-25000" dirty="0" smtClean="0">
                <a:solidFill>
                  <a:srgbClr val="3366FF"/>
                </a:solidFill>
              </a:rPr>
              <a:t>1</a:t>
            </a:r>
            <a:r>
              <a:rPr lang="en-US" sz="2000" dirty="0" smtClean="0">
                <a:solidFill>
                  <a:srgbClr val="3366FF"/>
                </a:solidFill>
              </a:rPr>
              <a:t>+k</a:t>
            </a:r>
            <a:r>
              <a:rPr lang="en-US" sz="2000" baseline="-25000" dirty="0" smtClean="0">
                <a:solidFill>
                  <a:srgbClr val="3366FF"/>
                </a:solidFill>
              </a:rPr>
              <a:t>2</a:t>
            </a:r>
            <a:r>
              <a:rPr lang="en-US" sz="2000" dirty="0">
                <a:solidFill>
                  <a:srgbClr val="3366FF"/>
                </a:solidFill>
              </a:rPr>
              <a:t>+</a:t>
            </a:r>
            <a:r>
              <a:rPr lang="en-US" sz="2000" dirty="0" smtClean="0">
                <a:solidFill>
                  <a:srgbClr val="3366FF"/>
                </a:solidFill>
              </a:rPr>
              <a:t>k</a:t>
            </a:r>
            <a:r>
              <a:rPr lang="en-US" sz="2000" baseline="-25000" dirty="0" smtClean="0">
                <a:solidFill>
                  <a:srgbClr val="3366FF"/>
                </a:solidFill>
              </a:rPr>
              <a:t>3</a:t>
            </a:r>
          </a:p>
          <a:p>
            <a:pPr algn="ctr"/>
            <a:r>
              <a:rPr lang="en-US" sz="2000" dirty="0">
                <a:solidFill>
                  <a:srgbClr val="660066"/>
                </a:solidFill>
              </a:rPr>
              <a:t>2k</a:t>
            </a:r>
            <a:r>
              <a:rPr lang="en-US" sz="2000" baseline="-25000" dirty="0">
                <a:solidFill>
                  <a:srgbClr val="660066"/>
                </a:solidFill>
              </a:rPr>
              <a:t>1</a:t>
            </a:r>
            <a:r>
              <a:rPr lang="en-US" sz="2000" dirty="0">
                <a:solidFill>
                  <a:srgbClr val="660066"/>
                </a:solidFill>
              </a:rPr>
              <a:t>+k</a:t>
            </a:r>
            <a:r>
              <a:rPr lang="en-US" sz="2000" baseline="-25000" dirty="0">
                <a:solidFill>
                  <a:srgbClr val="660066"/>
                </a:solidFill>
              </a:rPr>
              <a:t>2</a:t>
            </a:r>
            <a:r>
              <a:rPr lang="en-US" sz="2000" dirty="0">
                <a:solidFill>
                  <a:srgbClr val="660066"/>
                </a:solidFill>
              </a:rPr>
              <a:t>+k</a:t>
            </a:r>
            <a:r>
              <a:rPr lang="en-US" sz="2000" baseline="-25000" dirty="0">
                <a:solidFill>
                  <a:srgbClr val="660066"/>
                </a:solidFill>
              </a:rPr>
              <a:t>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4194670" y="3194160"/>
            <a:ext cx="1478232" cy="707809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</a:rPr>
              <a:t>k</a:t>
            </a:r>
            <a:r>
              <a:rPr lang="en-US" sz="2000" baseline="-25000" dirty="0">
                <a:solidFill>
                  <a:srgbClr val="3366FF"/>
                </a:solidFill>
              </a:rPr>
              <a:t>1</a:t>
            </a:r>
            <a:r>
              <a:rPr lang="en-US" sz="2000" dirty="0">
                <a:solidFill>
                  <a:srgbClr val="3366FF"/>
                </a:solidFill>
              </a:rPr>
              <a:t>+2k</a:t>
            </a:r>
            <a:r>
              <a:rPr lang="en-US" sz="2000" baseline="-25000" dirty="0">
                <a:solidFill>
                  <a:srgbClr val="3366FF"/>
                </a:solidFill>
              </a:rPr>
              <a:t>2</a:t>
            </a:r>
            <a:r>
              <a:rPr lang="en-US" sz="2000" dirty="0">
                <a:solidFill>
                  <a:srgbClr val="3366FF"/>
                </a:solidFill>
              </a:rPr>
              <a:t>+k</a:t>
            </a:r>
            <a:r>
              <a:rPr lang="en-US" sz="2000" baseline="-25000" dirty="0">
                <a:solidFill>
                  <a:srgbClr val="3366FF"/>
                </a:solidFill>
              </a:rPr>
              <a:t>3</a:t>
            </a:r>
          </a:p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s+2k</a:t>
            </a:r>
            <a:r>
              <a:rPr lang="en-US" sz="2000" baseline="-25000" dirty="0" smtClean="0">
                <a:solidFill>
                  <a:srgbClr val="660066"/>
                </a:solidFill>
              </a:rPr>
              <a:t>3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52602" y="3184039"/>
            <a:ext cx="834192" cy="707809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s+k</a:t>
            </a:r>
            <a:r>
              <a:rPr lang="en-US" sz="2000" baseline="-25000" dirty="0" smtClean="0">
                <a:solidFill>
                  <a:srgbClr val="3366FF"/>
                </a:solidFill>
              </a:rPr>
              <a:t>1</a:t>
            </a:r>
          </a:p>
          <a:p>
            <a:pPr algn="ctr"/>
            <a:r>
              <a:rPr lang="en-US" sz="2000" dirty="0">
                <a:solidFill>
                  <a:srgbClr val="660066"/>
                </a:solidFill>
              </a:rPr>
              <a:t>k</a:t>
            </a:r>
            <a:r>
              <a:rPr lang="en-US" sz="2000" baseline="-25000" dirty="0">
                <a:solidFill>
                  <a:srgbClr val="660066"/>
                </a:solidFill>
              </a:rPr>
              <a:t>1</a:t>
            </a:r>
            <a:r>
              <a:rPr lang="en-US" sz="2000" dirty="0">
                <a:solidFill>
                  <a:srgbClr val="660066"/>
                </a:solidFill>
              </a:rPr>
              <a:t>+k</a:t>
            </a:r>
            <a:r>
              <a:rPr lang="en-US" sz="2000" baseline="-25000" dirty="0">
                <a:solidFill>
                  <a:srgbClr val="660066"/>
                </a:solidFill>
              </a:rPr>
              <a:t>2</a:t>
            </a:r>
          </a:p>
        </p:txBody>
      </p:sp>
      <p:pic>
        <p:nvPicPr>
          <p:cNvPr id="79" name="Picture 78"/>
          <p:cNvPicPr>
            <a:picLocks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15840" y="1147224"/>
            <a:ext cx="1983491" cy="1515128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2104029" y="898044"/>
            <a:ext cx="1027646" cy="442721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dirty="0" smtClean="0"/>
              <a:t>Dealer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979629" y="1126540"/>
            <a:ext cx="1210921" cy="769377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pPr algn="ctr"/>
            <a:r>
              <a:rPr lang="en-US" dirty="0" smtClean="0"/>
              <a:t>Secret</a:t>
            </a:r>
          </a:p>
          <a:p>
            <a:pPr algn="ctr"/>
            <a:r>
              <a:rPr lang="en-US" dirty="0"/>
              <a:t>S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8">
            <a:alphaModFix/>
          </a:blip>
          <a:srcRect r="55200"/>
          <a:stretch>
            <a:fillRect/>
          </a:stretch>
        </p:blipFill>
        <p:spPr>
          <a:xfrm>
            <a:off x="2583972" y="6087108"/>
            <a:ext cx="795877" cy="751875"/>
          </a:xfrm>
          <a:prstGeom prst="rect">
            <a:avLst/>
          </a:prstGeom>
        </p:spPr>
      </p:pic>
      <p:pic>
        <p:nvPicPr>
          <p:cNvPr id="85" name="Picture 84"/>
          <p:cNvPicPr>
            <a:picLocks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74301" y="3943014"/>
            <a:ext cx="1535684" cy="883068"/>
          </a:xfrm>
          <a:prstGeom prst="rect">
            <a:avLst/>
          </a:prstGeom>
        </p:spPr>
      </p:pic>
      <p:cxnSp>
        <p:nvCxnSpPr>
          <p:cNvPr id="88" name="Straight Arrow Connector 87"/>
          <p:cNvCxnSpPr/>
          <p:nvPr/>
        </p:nvCxnSpPr>
        <p:spPr>
          <a:xfrm>
            <a:off x="1922451" y="5156415"/>
            <a:ext cx="499084" cy="79424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3003172" y="5156415"/>
            <a:ext cx="1" cy="79424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9331" y="5156415"/>
            <a:ext cx="1236148" cy="79424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3434811">
            <a:off x="1904470" y="5178122"/>
            <a:ext cx="721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3366FF"/>
                </a:solidFill>
              </a:rPr>
              <a:t>k</a:t>
            </a:r>
            <a:r>
              <a:rPr lang="en-US" sz="1800" baseline="-25000" dirty="0">
                <a:solidFill>
                  <a:srgbClr val="3366FF"/>
                </a:solidFill>
              </a:rPr>
              <a:t>2</a:t>
            </a:r>
            <a:r>
              <a:rPr lang="en-US" sz="1800" dirty="0">
                <a:solidFill>
                  <a:srgbClr val="3366FF"/>
                </a:solidFill>
              </a:rPr>
              <a:t>+k</a:t>
            </a:r>
            <a:r>
              <a:rPr lang="en-US" sz="1800" baseline="-25000" dirty="0">
                <a:solidFill>
                  <a:srgbClr val="3366FF"/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95333" y="5486943"/>
            <a:ext cx="1307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3366FF"/>
                </a:solidFill>
              </a:rPr>
              <a:t>s+k</a:t>
            </a:r>
            <a:r>
              <a:rPr lang="en-US" sz="1800" baseline="-25000" dirty="0">
                <a:solidFill>
                  <a:srgbClr val="3366FF"/>
                </a:solidFill>
              </a:rPr>
              <a:t>1</a:t>
            </a:r>
            <a:r>
              <a:rPr lang="en-US" sz="1800" dirty="0">
                <a:solidFill>
                  <a:srgbClr val="3366FF"/>
                </a:solidFill>
              </a:rPr>
              <a:t>+k</a:t>
            </a:r>
            <a:r>
              <a:rPr lang="en-US" sz="1800" baseline="-25000" dirty="0">
                <a:solidFill>
                  <a:srgbClr val="3366FF"/>
                </a:solidFill>
              </a:rPr>
              <a:t>2</a:t>
            </a:r>
            <a:r>
              <a:rPr lang="en-US" sz="1800" dirty="0">
                <a:solidFill>
                  <a:srgbClr val="3366FF"/>
                </a:solidFill>
              </a:rPr>
              <a:t>+k</a:t>
            </a:r>
            <a:r>
              <a:rPr lang="en-US" sz="1800" baseline="-25000" dirty="0">
                <a:solidFill>
                  <a:srgbClr val="3366FF"/>
                </a:solidFill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 rot="19656175">
            <a:off x="3477574" y="5149898"/>
            <a:ext cx="1185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3366FF"/>
                </a:solidFill>
              </a:rPr>
              <a:t>k</a:t>
            </a:r>
            <a:r>
              <a:rPr lang="en-US" sz="1800" baseline="-25000" dirty="0">
                <a:solidFill>
                  <a:srgbClr val="3366FF"/>
                </a:solidFill>
              </a:rPr>
              <a:t>1</a:t>
            </a:r>
            <a:r>
              <a:rPr lang="en-US" sz="1800" dirty="0">
                <a:solidFill>
                  <a:srgbClr val="3366FF"/>
                </a:solidFill>
              </a:rPr>
              <a:t>+2k</a:t>
            </a:r>
            <a:r>
              <a:rPr lang="en-US" sz="1800" baseline="-25000" dirty="0">
                <a:solidFill>
                  <a:srgbClr val="3366FF"/>
                </a:solidFill>
              </a:rPr>
              <a:t>2</a:t>
            </a:r>
            <a:r>
              <a:rPr lang="en-US" sz="1800" dirty="0">
                <a:solidFill>
                  <a:srgbClr val="3366FF"/>
                </a:solidFill>
              </a:rPr>
              <a:t>+k</a:t>
            </a:r>
            <a:r>
              <a:rPr lang="en-US" sz="1800" baseline="-25000" dirty="0">
                <a:solidFill>
                  <a:srgbClr val="3366FF"/>
                </a:solidFill>
              </a:rPr>
              <a:t>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586077" y="6838983"/>
            <a:ext cx="834192" cy="707809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s+k</a:t>
            </a:r>
            <a:r>
              <a:rPr lang="en-US" sz="2000" baseline="-25000" dirty="0" smtClean="0">
                <a:solidFill>
                  <a:srgbClr val="3366FF"/>
                </a:solidFill>
              </a:rPr>
              <a:t>2</a:t>
            </a:r>
          </a:p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k</a:t>
            </a:r>
            <a:r>
              <a:rPr lang="en-US" sz="2000" baseline="-25000" dirty="0" smtClean="0">
                <a:solidFill>
                  <a:srgbClr val="660066"/>
                </a:solidFill>
              </a:rPr>
              <a:t>1</a:t>
            </a:r>
            <a:r>
              <a:rPr lang="en-US" sz="2000" dirty="0" smtClean="0">
                <a:solidFill>
                  <a:srgbClr val="660066"/>
                </a:solidFill>
              </a:rPr>
              <a:t>+k</a:t>
            </a:r>
            <a:r>
              <a:rPr lang="en-US" sz="2000" baseline="-25000" dirty="0" smtClean="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326839" y="6288970"/>
            <a:ext cx="1107550" cy="407839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2000" dirty="0"/>
              <a:t>Party </a:t>
            </a:r>
            <a:r>
              <a:rPr lang="en-US" sz="2000" dirty="0" smtClean="0"/>
              <a:t>1’</a:t>
            </a:r>
            <a:endParaRPr lang="en-US" sz="2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5085719" y="1009971"/>
            <a:ext cx="5406193" cy="2400580"/>
          </a:xfrm>
          <a:prstGeom prst="rect">
            <a:avLst/>
          </a:prstGeom>
          <a:noFill/>
        </p:spPr>
        <p:txBody>
          <a:bodyPr wrap="square" lIns="91368" tIns="45682" rIns="91368" bIns="45682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/>
              <a:t>Idea: minimize info observed by party 1’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Use “best” regenerating codes that minimize repair bandwidth [</a:t>
            </a:r>
            <a:r>
              <a:rPr lang="en-US" sz="2500" dirty="0" err="1" smtClean="0"/>
              <a:t>Dimakis</a:t>
            </a:r>
            <a:r>
              <a:rPr lang="en-US" sz="2500" dirty="0" smtClean="0"/>
              <a:t> et al. ‘10]</a:t>
            </a:r>
          </a:p>
          <a:p>
            <a:pPr marL="342900" indent="-342900">
              <a:buFont typeface="Arial"/>
              <a:buChar char="•"/>
            </a:pPr>
            <a:endParaRPr lang="en-US" sz="25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672902" y="3182371"/>
            <a:ext cx="4559620" cy="1246418"/>
          </a:xfrm>
          <a:prstGeom prst="rect">
            <a:avLst/>
          </a:prstGeom>
          <a:noFill/>
        </p:spPr>
        <p:txBody>
          <a:bodyPr wrap="square" lIns="91368" tIns="45682" rIns="91368" bIns="45682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/>
              <a:t>Here, repair bw≥1.5 (info theoretic bound)</a:t>
            </a:r>
          </a:p>
          <a:p>
            <a:pPr marL="342900" indent="-342900">
              <a:buFont typeface="Arial"/>
              <a:buChar char="•"/>
            </a:pPr>
            <a:endParaRPr lang="en-US" sz="25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5545894" y="4299124"/>
            <a:ext cx="4927874" cy="861698"/>
          </a:xfrm>
          <a:prstGeom prst="rect">
            <a:avLst/>
          </a:prstGeom>
          <a:noFill/>
        </p:spPr>
        <p:txBody>
          <a:bodyPr wrap="square" lIns="91368" tIns="45682" rIns="91368" bIns="45682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/>
              <a:t>Secret size= k-repair </a:t>
            </a:r>
            <a:r>
              <a:rPr lang="en-US" sz="2500" dirty="0" err="1" smtClean="0"/>
              <a:t>bw</a:t>
            </a:r>
            <a:r>
              <a:rPr lang="en-US" sz="2500" dirty="0" smtClean="0"/>
              <a:t>=0.5</a:t>
            </a:r>
          </a:p>
          <a:p>
            <a:pPr marL="342900" indent="-342900">
              <a:buFont typeface="Arial"/>
              <a:buChar char="•"/>
            </a:pPr>
            <a:endParaRPr lang="en-US" sz="25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4197542" y="3193258"/>
            <a:ext cx="1478232" cy="707809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</p:spPr>
        <p:txBody>
          <a:bodyPr wrap="square" lIns="91368" tIns="45682" rIns="91368" bIns="45682" rtlCol="0">
            <a:spAutoFit/>
          </a:bodyPr>
          <a:lstStyle/>
          <a:p>
            <a:pPr algn="ctr"/>
            <a:endParaRPr lang="en-US" sz="2000" dirty="0">
              <a:solidFill>
                <a:srgbClr val="660066"/>
              </a:solidFill>
            </a:endParaRPr>
          </a:p>
          <a:p>
            <a:pPr algn="ctr"/>
            <a:endParaRPr lang="en-US" sz="2000" dirty="0" smtClean="0">
              <a:solidFill>
                <a:srgbClr val="66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2350" y="5445783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0.5</a:t>
            </a:r>
            <a:endParaRPr lang="en-US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2954719" y="5113796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0.5</a:t>
            </a:r>
            <a:endParaRPr lang="en-US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1550437" y="5414016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0.5</a:t>
            </a:r>
            <a:endParaRPr lang="en-US" sz="1800" dirty="0"/>
          </a:p>
        </p:txBody>
      </p:sp>
      <p:sp>
        <p:nvSpPr>
          <p:cNvPr id="41" name="TextBox 40"/>
          <p:cNvSpPr txBox="1"/>
          <p:nvPr/>
        </p:nvSpPr>
        <p:spPr>
          <a:xfrm>
            <a:off x="2267359" y="3175646"/>
            <a:ext cx="1724958" cy="707809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</p:spPr>
        <p:txBody>
          <a:bodyPr wrap="square" lIns="91368" tIns="45682" rIns="91368" bIns="45682" rtlCol="0">
            <a:spAutoFit/>
          </a:bodyPr>
          <a:lstStyle/>
          <a:p>
            <a:pPr algn="ctr"/>
            <a:endParaRPr lang="en-US" sz="2000" dirty="0">
              <a:solidFill>
                <a:srgbClr val="660066"/>
              </a:solidFill>
            </a:endParaRPr>
          </a:p>
          <a:p>
            <a:pPr algn="ctr"/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32967" y="3177450"/>
            <a:ext cx="771062" cy="707809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</p:spPr>
        <p:txBody>
          <a:bodyPr wrap="square" lIns="91368" tIns="45682" rIns="91368" bIns="45682" rtlCol="0">
            <a:spAutoFit/>
          </a:bodyPr>
          <a:lstStyle/>
          <a:p>
            <a:pPr algn="ctr"/>
            <a:endParaRPr lang="en-US" sz="2000" dirty="0">
              <a:solidFill>
                <a:srgbClr val="660066"/>
              </a:solidFill>
            </a:endParaRPr>
          </a:p>
          <a:p>
            <a:pPr algn="ctr"/>
            <a:endParaRPr lang="en-US" sz="2000" dirty="0" smtClean="0">
              <a:solidFill>
                <a:srgbClr val="660066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6952" y="3177450"/>
            <a:ext cx="834192" cy="707809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endParaRPr lang="en-US" sz="2000" dirty="0">
              <a:solidFill>
                <a:srgbClr val="3366FF"/>
              </a:solidFill>
            </a:endParaRPr>
          </a:p>
          <a:p>
            <a:pPr algn="ctr"/>
            <a:endParaRPr lang="en-US" sz="2000" dirty="0" smtClean="0">
              <a:solidFill>
                <a:srgbClr val="3366FF"/>
              </a:solidFill>
            </a:endParaRPr>
          </a:p>
        </p:txBody>
      </p:sp>
      <p:pic>
        <p:nvPicPr>
          <p:cNvPr id="3" name="Picture 2" descr="??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41"/>
          <a:stretch/>
        </p:blipFill>
        <p:spPr>
          <a:xfrm>
            <a:off x="2957774" y="3221857"/>
            <a:ext cx="463651" cy="630757"/>
          </a:xfrm>
          <a:prstGeom prst="rect">
            <a:avLst/>
          </a:prstGeom>
        </p:spPr>
      </p:pic>
      <p:pic>
        <p:nvPicPr>
          <p:cNvPr id="46" name="Picture 45" descr="??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41"/>
          <a:stretch/>
        </p:blipFill>
        <p:spPr>
          <a:xfrm>
            <a:off x="4706754" y="3223770"/>
            <a:ext cx="463651" cy="630757"/>
          </a:xfrm>
          <a:prstGeom prst="rect">
            <a:avLst/>
          </a:prstGeom>
        </p:spPr>
      </p:pic>
      <p:pic>
        <p:nvPicPr>
          <p:cNvPr id="47" name="Picture 46" descr="??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41"/>
          <a:stretch/>
        </p:blipFill>
        <p:spPr>
          <a:xfrm>
            <a:off x="344918" y="3211881"/>
            <a:ext cx="463651" cy="630757"/>
          </a:xfrm>
          <a:prstGeom prst="rect">
            <a:avLst/>
          </a:prstGeom>
        </p:spPr>
      </p:pic>
      <p:pic>
        <p:nvPicPr>
          <p:cNvPr id="48" name="Picture 47" descr="??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41"/>
          <a:stretch/>
        </p:blipFill>
        <p:spPr>
          <a:xfrm>
            <a:off x="1483374" y="3211881"/>
            <a:ext cx="463651" cy="63075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581941" y="6838649"/>
            <a:ext cx="834192" cy="707809"/>
          </a:xfrm>
          <a:prstGeom prst="rect">
            <a:avLst/>
          </a:prstGeom>
          <a:solidFill>
            <a:srgbClr val="FAF6FB"/>
          </a:solidFill>
          <a:ln>
            <a:solidFill>
              <a:srgbClr val="660066"/>
            </a:solidFill>
          </a:ln>
          <a:effectLst/>
        </p:spPr>
        <p:txBody>
          <a:bodyPr wrap="square" lIns="91368" tIns="45682" rIns="91368" bIns="45682" rtlCol="0">
            <a:spAutoFit/>
          </a:bodyPr>
          <a:lstStyle/>
          <a:p>
            <a:pPr algn="ctr"/>
            <a:endParaRPr lang="en-US" sz="2000" dirty="0">
              <a:solidFill>
                <a:srgbClr val="660066"/>
              </a:solidFill>
            </a:endParaRPr>
          </a:p>
          <a:p>
            <a:pPr algn="ctr"/>
            <a:endParaRPr lang="en-US" sz="2000" dirty="0" smtClean="0">
              <a:solidFill>
                <a:srgbClr val="660066"/>
              </a:solidFill>
            </a:endParaRPr>
          </a:p>
        </p:txBody>
      </p:sp>
      <p:pic>
        <p:nvPicPr>
          <p:cNvPr id="50" name="Picture 49" descr="??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41"/>
          <a:stretch/>
        </p:blipFill>
        <p:spPr>
          <a:xfrm>
            <a:off x="2780596" y="6877175"/>
            <a:ext cx="463651" cy="630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5309874"/>
      </p:ext>
    </p:extLst>
  </p:cSld>
  <p:clrMapOvr>
    <a:masterClrMapping/>
  </p:clrMapOvr>
  <p:transition xmlns:p14="http://schemas.microsoft.com/office/powerpoint/2010/main" spd="med" advTm="87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 animBg="1"/>
      <p:bldP spid="172" grpId="0" animBg="1"/>
      <p:bldP spid="173" grpId="0" animBg="1"/>
      <p:bldP spid="22" grpId="0"/>
      <p:bldP spid="23" grpId="0"/>
      <p:bldP spid="24" grpId="0"/>
      <p:bldP spid="100" grpId="0" animBg="1"/>
      <p:bldP spid="44" grpId="0"/>
      <p:bldP spid="45" grpId="0"/>
      <p:bldP spid="37" grpId="0" animBg="1"/>
      <p:bldP spid="2" grpId="0"/>
      <p:bldP spid="39" grpId="0"/>
      <p:bldP spid="40" grpId="0"/>
      <p:bldP spid="41" grpId="0" animBg="1"/>
      <p:bldP spid="42" grpId="0" animBg="1"/>
      <p:bldP spid="43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Scheme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060422" y="3216730"/>
            <a:ext cx="3024831" cy="1437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Maximum Rank Distance code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60422" y="5121711"/>
            <a:ext cx="3024831" cy="14872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Minimum Storage Regenerating code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64483" y="2581752"/>
            <a:ext cx="0" cy="6349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03743" y="2581752"/>
            <a:ext cx="952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secret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6" idx="3"/>
          </p:cNvCxnSpPr>
          <p:nvPr/>
        </p:nvCxnSpPr>
        <p:spPr>
          <a:xfrm flipH="1">
            <a:off x="7085253" y="3935275"/>
            <a:ext cx="101941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69080" y="3450689"/>
            <a:ext cx="764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6" idx="2"/>
            <a:endCxn id="7" idx="0"/>
          </p:cNvCxnSpPr>
          <p:nvPr/>
        </p:nvCxnSpPr>
        <p:spPr>
          <a:xfrm>
            <a:off x="5572838" y="4653819"/>
            <a:ext cx="0" cy="46789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64483" y="6608932"/>
            <a:ext cx="8355" cy="55144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48750" y="7091757"/>
            <a:ext cx="10314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shares</a:t>
            </a:r>
            <a:endParaRPr lang="en-US" dirty="0"/>
          </a:p>
        </p:txBody>
      </p:sp>
      <p:sp>
        <p:nvSpPr>
          <p:cNvPr id="22" name="Left Brace 21"/>
          <p:cNvSpPr/>
          <p:nvPr/>
        </p:nvSpPr>
        <p:spPr>
          <a:xfrm>
            <a:off x="3325114" y="2665302"/>
            <a:ext cx="551489" cy="2272606"/>
          </a:xfrm>
          <a:prstGeom prst="leftBrace">
            <a:avLst>
              <a:gd name="adj1" fmla="val 69761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0403" y="3450689"/>
            <a:ext cx="2673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Preprocessing for security</a:t>
            </a:r>
            <a:endParaRPr lang="en-US" dirty="0"/>
          </a:p>
        </p:txBody>
      </p:sp>
      <p:sp>
        <p:nvSpPr>
          <p:cNvPr id="24" name="Left Brace 23"/>
          <p:cNvSpPr/>
          <p:nvPr/>
        </p:nvSpPr>
        <p:spPr>
          <a:xfrm>
            <a:off x="3343824" y="5006757"/>
            <a:ext cx="551489" cy="2318939"/>
          </a:xfrm>
          <a:prstGeom prst="leftBrace">
            <a:avLst>
              <a:gd name="adj1" fmla="val 69761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50403" y="5139531"/>
            <a:ext cx="26738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Regenerating code instead of Reed-Solomon code to minimize repair bandwidth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550" y="865807"/>
            <a:ext cx="1005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Q: Does this separation based scheme max secret size under repair dynamics?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736814"/>
            <a:ext cx="9088413" cy="1305454"/>
            <a:chOff x="0" y="1736814"/>
            <a:chExt cx="9088413" cy="1305454"/>
          </a:xfrm>
        </p:grpSpPr>
        <p:pic>
          <p:nvPicPr>
            <p:cNvPr id="28" name="Picture 27" descr="Screen Shot 2016-02-14 at 3.17.27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36814"/>
              <a:ext cx="2115872" cy="90771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270271" y="1791916"/>
              <a:ext cx="6818142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A: No! Separation is not optimal.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98967" y="2457492"/>
              <a:ext cx="71245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10B1D"/>
                  </a:solidFill>
                  <a:latin typeface="Bernard MT Condensed"/>
                  <a:cs typeface="Bernard MT Condensed"/>
                </a:rPr>
                <a:t># 1</a:t>
              </a:r>
              <a:endParaRPr lang="en-US" sz="3200" dirty="0">
                <a:solidFill>
                  <a:srgbClr val="C10B1D"/>
                </a:solidFill>
                <a:latin typeface="Bernard MT Condensed"/>
                <a:cs typeface="Bernard MT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584991"/>
      </p:ext>
    </p:extLst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Scheme Better than Separation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54873" y="1847019"/>
            <a:ext cx="139156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45593" y="1374573"/>
            <a:ext cx="1210129" cy="407839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1</a:t>
            </a:r>
            <a:r>
              <a:rPr lang="en-US" sz="2000" dirty="0"/>
              <a:t>, k</a:t>
            </a:r>
            <a:r>
              <a:rPr lang="en-US" sz="2000" baseline="-25000" dirty="0"/>
              <a:t>2</a:t>
            </a:r>
            <a:r>
              <a:rPr lang="en-US" sz="2000" dirty="0"/>
              <a:t>, k</a:t>
            </a:r>
            <a:r>
              <a:rPr lang="en-US" sz="2000" baseline="-25000" dirty="0"/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920241" y="1847019"/>
            <a:ext cx="799285" cy="407839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, s</a:t>
            </a:r>
            <a:r>
              <a:rPr lang="en-US" sz="2000" baseline="-25000" dirty="0"/>
              <a:t>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3054439" y="1374573"/>
            <a:ext cx="2756445" cy="872556"/>
          </a:xfrm>
          <a:prstGeom prst="roundRect">
            <a:avLst/>
          </a:prstGeom>
          <a:solidFill>
            <a:schemeClr val="bg1">
              <a:lumMod val="85000"/>
              <a:alpha val="48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8" tIns="45688" rIns="91378" bIns="45688" rtlCol="0" anchor="ctr"/>
          <a:lstStyle/>
          <a:p>
            <a:pPr algn="ctr"/>
            <a:r>
              <a:rPr lang="en-US" sz="2000" dirty="0"/>
              <a:t>(6,5) classical secret sharing, l=3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392486" y="1481385"/>
            <a:ext cx="251460" cy="616845"/>
          </a:xfrm>
          <a:prstGeom prst="rect">
            <a:avLst/>
          </a:prstGeom>
          <a:solidFill>
            <a:srgbClr val="3366FF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11586" y="1481385"/>
            <a:ext cx="251460" cy="616845"/>
          </a:xfrm>
          <a:prstGeom prst="rect">
            <a:avLst/>
          </a:prstGeom>
          <a:solidFill>
            <a:srgbClr val="008000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230686" y="1481385"/>
            <a:ext cx="251460" cy="616845"/>
          </a:xfrm>
          <a:prstGeom prst="rect">
            <a:avLst/>
          </a:prstGeom>
          <a:solidFill>
            <a:srgbClr val="FF6600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3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660442" y="1481385"/>
            <a:ext cx="251460" cy="616845"/>
          </a:xfrm>
          <a:prstGeom prst="rect">
            <a:avLst/>
          </a:prstGeom>
          <a:solidFill>
            <a:srgbClr val="542D90">
              <a:lumMod val="75000"/>
            </a:srgbClr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4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094662" y="1481385"/>
            <a:ext cx="251460" cy="616845"/>
          </a:xfrm>
          <a:prstGeom prst="rect">
            <a:avLst/>
          </a:prstGeom>
          <a:solidFill>
            <a:srgbClr val="FEC60B">
              <a:lumMod val="75000"/>
            </a:srgbClr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511716" y="1481385"/>
            <a:ext cx="251460" cy="616845"/>
          </a:xfrm>
          <a:prstGeom prst="rect">
            <a:avLst/>
          </a:prstGeom>
          <a:solidFill>
            <a:srgbClr val="AAB5C2">
              <a:lumMod val="50000"/>
            </a:srgbClr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6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5805093" y="1818007"/>
            <a:ext cx="4915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536474" y="4276662"/>
            <a:ext cx="2126374" cy="2027376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5" name="Group 93"/>
          <p:cNvGrpSpPr/>
          <p:nvPr/>
        </p:nvGrpSpPr>
        <p:grpSpPr>
          <a:xfrm>
            <a:off x="2549500" y="3472444"/>
            <a:ext cx="2113348" cy="1651545"/>
            <a:chOff x="2212256" y="2867914"/>
            <a:chExt cx="1998365" cy="1530505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212256" y="2867914"/>
              <a:ext cx="1998365" cy="45948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212256" y="3327402"/>
              <a:ext cx="1998365" cy="107101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/>
          </a:blip>
          <a:srcRect r="55200"/>
          <a:stretch>
            <a:fillRect/>
          </a:stretch>
        </p:blipFill>
        <p:spPr>
          <a:xfrm>
            <a:off x="4715463" y="3070920"/>
            <a:ext cx="943385" cy="10886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59531" y="2414880"/>
            <a:ext cx="1753409" cy="769365"/>
          </a:xfrm>
          <a:prstGeom prst="rect">
            <a:avLst/>
          </a:prstGeom>
          <a:noFill/>
          <a:ln>
            <a:noFill/>
          </a:ln>
        </p:spPr>
        <p:txBody>
          <a:bodyPr wrap="square" lIns="91368" tIns="45682" rIns="91368" bIns="45682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Secret not leaked</a:t>
            </a:r>
            <a:endParaRPr lang="en-US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06094" y="2633522"/>
            <a:ext cx="184521" cy="430810"/>
          </a:xfrm>
          <a:prstGeom prst="rect">
            <a:avLst/>
          </a:prstGeom>
          <a:noFill/>
        </p:spPr>
        <p:txBody>
          <a:bodyPr wrap="none" lIns="91368" tIns="45682" rIns="91368" bIns="45682" rtlCol="0">
            <a:spAutoFit/>
          </a:bodyPr>
          <a:lstStyle/>
          <a:p>
            <a:endParaRPr lang="en-US" dirty="0"/>
          </a:p>
        </p:txBody>
      </p:sp>
      <p:pic>
        <p:nvPicPr>
          <p:cNvPr id="26" name="Picture 25" descr="party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9" y="4646320"/>
            <a:ext cx="554870" cy="769508"/>
          </a:xfrm>
          <a:prstGeom prst="rect">
            <a:avLst/>
          </a:prstGeom>
        </p:spPr>
      </p:pic>
      <p:pic>
        <p:nvPicPr>
          <p:cNvPr id="27" name="Picture 26" descr="party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3" y="3652928"/>
            <a:ext cx="576827" cy="789962"/>
          </a:xfrm>
          <a:prstGeom prst="rect">
            <a:avLst/>
          </a:prstGeom>
        </p:spPr>
      </p:pic>
      <p:pic>
        <p:nvPicPr>
          <p:cNvPr id="28" name="Picture 27" descr="party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3" y="5582738"/>
            <a:ext cx="546830" cy="7608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alphaModFix/>
          </a:blip>
          <a:srcRect r="55200"/>
          <a:stretch>
            <a:fillRect/>
          </a:stretch>
        </p:blipFill>
        <p:spPr>
          <a:xfrm>
            <a:off x="474881" y="2759970"/>
            <a:ext cx="583501" cy="69322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90014" y="2227286"/>
            <a:ext cx="1136729" cy="477044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sz="2500" i="1" dirty="0">
                <a:solidFill>
                  <a:srgbClr val="FF0000"/>
                </a:solidFill>
              </a:rPr>
              <a:t>failure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630" y="6562273"/>
            <a:ext cx="2672709" cy="791534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n,k</a:t>
            </a:r>
            <a:r>
              <a:rPr lang="en-US" dirty="0" smtClean="0"/>
              <a:t>)= (4,2) secret sharing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-1" y="851902"/>
            <a:ext cx="6076264" cy="430823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pPr marL="342659" indent="-342659"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e can store a secret of size 2/3 &gt;1/2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384116" y="2810643"/>
            <a:ext cx="265929" cy="665629"/>
          </a:xfrm>
          <a:prstGeom prst="rect">
            <a:avLst/>
          </a:prstGeom>
          <a:solidFill>
            <a:srgbClr val="3366FF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827328" y="2810643"/>
            <a:ext cx="265929" cy="665629"/>
          </a:xfrm>
          <a:prstGeom prst="rect">
            <a:avLst/>
          </a:prstGeom>
          <a:solidFill>
            <a:srgbClr val="008000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70540" y="2810643"/>
            <a:ext cx="265929" cy="665629"/>
          </a:xfrm>
          <a:prstGeom prst="rect">
            <a:avLst/>
          </a:prstGeom>
          <a:solidFill>
            <a:srgbClr val="FF6600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3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384116" y="3743620"/>
            <a:ext cx="265929" cy="665629"/>
          </a:xfrm>
          <a:prstGeom prst="rect">
            <a:avLst/>
          </a:prstGeom>
          <a:solidFill>
            <a:srgbClr val="3366FF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827328" y="3743620"/>
            <a:ext cx="265929" cy="665629"/>
          </a:xfrm>
          <a:prstGeom prst="rect">
            <a:avLst/>
          </a:prstGeom>
          <a:solidFill>
            <a:srgbClr val="542D90">
              <a:lumMod val="75000"/>
            </a:srgbClr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70540" y="3743620"/>
            <a:ext cx="265929" cy="665629"/>
          </a:xfrm>
          <a:prstGeom prst="rect">
            <a:avLst/>
          </a:prstGeom>
          <a:solidFill>
            <a:srgbClr val="FEC60B">
              <a:lumMod val="75000"/>
            </a:srgbClr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384116" y="4694022"/>
            <a:ext cx="265929" cy="665629"/>
          </a:xfrm>
          <a:prstGeom prst="rect">
            <a:avLst/>
          </a:prstGeom>
          <a:solidFill>
            <a:srgbClr val="008000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827328" y="4694022"/>
            <a:ext cx="265929" cy="665629"/>
          </a:xfrm>
          <a:prstGeom prst="rect">
            <a:avLst/>
          </a:prstGeom>
          <a:solidFill>
            <a:srgbClr val="542D90">
              <a:lumMod val="75000"/>
            </a:srgbClr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4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70540" y="4694022"/>
            <a:ext cx="265929" cy="665629"/>
          </a:xfrm>
          <a:prstGeom prst="rect">
            <a:avLst/>
          </a:prstGeom>
          <a:solidFill>
            <a:srgbClr val="AAB5C2">
              <a:lumMod val="50000"/>
            </a:srgbClr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6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394687" y="5638406"/>
            <a:ext cx="265929" cy="665629"/>
          </a:xfrm>
          <a:prstGeom prst="rect">
            <a:avLst/>
          </a:prstGeom>
          <a:solidFill>
            <a:srgbClr val="FF6600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837902" y="5638406"/>
            <a:ext cx="265929" cy="665629"/>
          </a:xfrm>
          <a:prstGeom prst="rect">
            <a:avLst/>
          </a:prstGeom>
          <a:solidFill>
            <a:srgbClr val="FEC60B">
              <a:lumMod val="75000"/>
            </a:srgbClr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5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281122" y="5638406"/>
            <a:ext cx="265929" cy="665629"/>
          </a:xfrm>
          <a:prstGeom prst="rect">
            <a:avLst/>
          </a:prstGeom>
          <a:solidFill>
            <a:srgbClr val="AAB5C2">
              <a:lumMod val="50000"/>
            </a:srgbClr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6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383014" y="2989231"/>
            <a:ext cx="265929" cy="665629"/>
          </a:xfrm>
          <a:prstGeom prst="rect">
            <a:avLst/>
          </a:prstGeom>
          <a:solidFill>
            <a:srgbClr val="3366FF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1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383014" y="3878591"/>
            <a:ext cx="265929" cy="665629"/>
          </a:xfrm>
          <a:prstGeom prst="rect">
            <a:avLst/>
          </a:prstGeom>
          <a:solidFill>
            <a:srgbClr val="008000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2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383014" y="4701596"/>
            <a:ext cx="265929" cy="665629"/>
          </a:xfrm>
          <a:prstGeom prst="rect">
            <a:avLst/>
          </a:prstGeom>
          <a:solidFill>
            <a:srgbClr val="FF6600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3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760581" y="3302223"/>
            <a:ext cx="265929" cy="665629"/>
          </a:xfrm>
          <a:prstGeom prst="rect">
            <a:avLst/>
          </a:prstGeom>
          <a:solidFill>
            <a:srgbClr val="3366FF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1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203799" y="3302223"/>
            <a:ext cx="265929" cy="665629"/>
          </a:xfrm>
          <a:prstGeom prst="rect">
            <a:avLst/>
          </a:prstGeom>
          <a:solidFill>
            <a:srgbClr val="008000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647011" y="3302223"/>
            <a:ext cx="265929" cy="665629"/>
          </a:xfrm>
          <a:prstGeom prst="rect">
            <a:avLst/>
          </a:prstGeom>
          <a:solidFill>
            <a:srgbClr val="FF6600"/>
          </a:solidFill>
          <a:ln w="28575" cap="flat" cmpd="sng" algn="ctr">
            <a:noFill/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lIns="101787" tIns="50894" rIns="101787" bIns="50894" anchor="ctr"/>
          <a:lstStyle/>
          <a:p>
            <a:pPr algn="ctr" defTabSz="508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latin typeface="Corbel"/>
                <a:ea typeface="+mn-ea"/>
              </a:rPr>
              <a:t>3</a:t>
            </a:r>
          </a:p>
        </p:txBody>
      </p:sp>
      <p:pic>
        <p:nvPicPr>
          <p:cNvPr id="57" name="Picture 56"/>
          <p:cNvPicPr>
            <a:picLocks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23" y="2652233"/>
            <a:ext cx="1535684" cy="883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9541" y="6958040"/>
            <a:ext cx="5466965" cy="791534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/>
              <a:t>Rashmi</a:t>
            </a:r>
            <a:r>
              <a:rPr lang="en-US" dirty="0"/>
              <a:t>, Shah, Kumar, </a:t>
            </a:r>
            <a:r>
              <a:rPr lang="en-US" dirty="0" err="1"/>
              <a:t>Ramchandran</a:t>
            </a:r>
            <a:r>
              <a:rPr lang="en-US" dirty="0"/>
              <a:t> </a:t>
            </a:r>
            <a:r>
              <a:rPr lang="fr-FR" dirty="0"/>
              <a:t>‘</a:t>
            </a:r>
            <a:r>
              <a:rPr lang="en-US" dirty="0"/>
              <a:t>09]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Pawar</a:t>
            </a:r>
            <a:r>
              <a:rPr lang="en-US" dirty="0" smtClean="0"/>
              <a:t>, </a:t>
            </a:r>
            <a:r>
              <a:rPr lang="en-US" b="1" dirty="0" smtClean="0"/>
              <a:t>R</a:t>
            </a:r>
            <a:r>
              <a:rPr lang="en-US" dirty="0" smtClean="0"/>
              <a:t>, </a:t>
            </a:r>
            <a:r>
              <a:rPr lang="en-US" dirty="0" err="1" smtClean="0"/>
              <a:t>Ramchandran</a:t>
            </a:r>
            <a:r>
              <a:rPr lang="en-US" dirty="0" smtClean="0"/>
              <a:t> ‘11]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96607" y="943686"/>
            <a:ext cx="31645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share 1/3 unit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09142" y="5521767"/>
            <a:ext cx="706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60066"/>
                </a:solidFill>
              </a:rPr>
              <a:t>Secret size=</a:t>
            </a:r>
          </a:p>
          <a:p>
            <a:pPr algn="ctr"/>
            <a:r>
              <a:rPr lang="en-US" sz="2400" b="1" dirty="0" smtClean="0">
                <a:solidFill>
                  <a:srgbClr val="660066"/>
                </a:solidFill>
              </a:rPr>
              <a:t>H(k shares) – H(downloaded data during repair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8867228"/>
      </p:ext>
    </p:extLst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35" grpId="0"/>
      <p:bldP spid="44" grpId="0"/>
      <p:bldP spid="39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Problem Formulation</a:t>
            </a:r>
            <a:endParaRPr lang="en-US" dirty="0"/>
          </a:p>
        </p:txBody>
      </p:sp>
      <p:pic>
        <p:nvPicPr>
          <p:cNvPr id="6" name="Picture 5" descr="dealer_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59" y="1047225"/>
            <a:ext cx="1279644" cy="1333721"/>
          </a:xfrm>
          <a:prstGeom prst="rect">
            <a:avLst/>
          </a:prstGeom>
        </p:spPr>
      </p:pic>
      <p:pic>
        <p:nvPicPr>
          <p:cNvPr id="7" name="Picture 6" descr="party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8" y="3648618"/>
            <a:ext cx="604383" cy="797368"/>
          </a:xfrm>
          <a:prstGeom prst="rect">
            <a:avLst/>
          </a:prstGeom>
        </p:spPr>
      </p:pic>
      <p:pic>
        <p:nvPicPr>
          <p:cNvPr id="8" name="Picture 7" descr="party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7" y="3648625"/>
            <a:ext cx="586770" cy="764459"/>
          </a:xfrm>
          <a:prstGeom prst="rect">
            <a:avLst/>
          </a:prstGeom>
        </p:spPr>
      </p:pic>
      <p:pic>
        <p:nvPicPr>
          <p:cNvPr id="9" name="Picture 8" descr="party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19" y="3610331"/>
            <a:ext cx="586781" cy="776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alphaModFix/>
          </a:blip>
          <a:srcRect r="55200"/>
          <a:stretch>
            <a:fillRect/>
          </a:stretch>
        </p:blipFill>
        <p:spPr>
          <a:xfrm>
            <a:off x="1643782" y="3629260"/>
            <a:ext cx="676385" cy="7644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780385" y="2380941"/>
            <a:ext cx="1693551" cy="1071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423113" y="2485130"/>
            <a:ext cx="1387341" cy="966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065831" y="2485130"/>
            <a:ext cx="895129" cy="966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20765" y="2464880"/>
            <a:ext cx="1147053" cy="987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party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78" y="3629254"/>
            <a:ext cx="408526" cy="820094"/>
          </a:xfrm>
          <a:prstGeom prst="rect">
            <a:avLst/>
          </a:prstGeom>
        </p:spPr>
      </p:pic>
      <p:pic>
        <p:nvPicPr>
          <p:cNvPr id="49" name="Picture 48" descr="milovanderlinden-businessman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5"/>
          <a:stretch/>
        </p:blipFill>
        <p:spPr>
          <a:xfrm>
            <a:off x="2235044" y="3503168"/>
            <a:ext cx="708551" cy="88384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alphaModFix/>
          </a:blip>
          <a:srcRect r="55200"/>
          <a:stretch>
            <a:fillRect/>
          </a:stretch>
        </p:blipFill>
        <p:spPr>
          <a:xfrm>
            <a:off x="3352927" y="3648625"/>
            <a:ext cx="676385" cy="764459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H="1">
            <a:off x="2656441" y="2485130"/>
            <a:ext cx="479610" cy="966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136051" y="2485130"/>
            <a:ext cx="0" cy="966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136050" y="2485130"/>
            <a:ext cx="551652" cy="966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068117" y="3596716"/>
            <a:ext cx="417443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87963" y="4511690"/>
            <a:ext cx="339197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100743" y="4511690"/>
            <a:ext cx="339197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782767" y="4511690"/>
            <a:ext cx="339197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373322" y="4511685"/>
            <a:ext cx="339197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762170" y="4511690"/>
            <a:ext cx="339197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966795" y="4511690"/>
            <a:ext cx="339197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08602" y="4511685"/>
            <a:ext cx="339197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048895" y="4428569"/>
            <a:ext cx="464419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74" name="Picture 73"/>
          <p:cNvPicPr>
            <a:picLocks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97774" y="1147224"/>
            <a:ext cx="1983491" cy="1515128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34524" y="1542119"/>
            <a:ext cx="1398953" cy="400045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No Dealer</a:t>
            </a:r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76" name="Picture 75" descr="party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9" y="5782999"/>
            <a:ext cx="550990" cy="726926"/>
          </a:xfrm>
          <a:prstGeom prst="rect">
            <a:avLst/>
          </a:prstGeom>
        </p:spPr>
      </p:pic>
      <p:cxnSp>
        <p:nvCxnSpPr>
          <p:cNvPr id="78" name="Straight Arrow Connector 77"/>
          <p:cNvCxnSpPr>
            <a:stCxn id="64" idx="0"/>
          </p:cNvCxnSpPr>
          <p:nvPr/>
        </p:nvCxnSpPr>
        <p:spPr>
          <a:xfrm flipH="1">
            <a:off x="780391" y="4511693"/>
            <a:ext cx="489950" cy="1080505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5" idx="0"/>
          </p:cNvCxnSpPr>
          <p:nvPr/>
        </p:nvCxnSpPr>
        <p:spPr>
          <a:xfrm flipH="1">
            <a:off x="982365" y="4511693"/>
            <a:ext cx="970001" cy="1289977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6" idx="0"/>
          </p:cNvCxnSpPr>
          <p:nvPr/>
        </p:nvCxnSpPr>
        <p:spPr>
          <a:xfrm flipH="1">
            <a:off x="1100738" y="4511689"/>
            <a:ext cx="1442177" cy="1454529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296956" y="4559262"/>
            <a:ext cx="1669839" cy="1656307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urved Connector 96"/>
          <p:cNvCxnSpPr/>
          <p:nvPr/>
        </p:nvCxnSpPr>
        <p:spPr>
          <a:xfrm>
            <a:off x="387957" y="5301287"/>
            <a:ext cx="1394804" cy="1163284"/>
          </a:xfrm>
          <a:prstGeom prst="curvedConnector3">
            <a:avLst>
              <a:gd name="adj1" fmla="val 106043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927739" y="5685654"/>
            <a:ext cx="339197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11"/>
          <a:srcRect l="4320" t="10787" r="5760" b="8090"/>
          <a:stretch>
            <a:fillRect/>
          </a:stretch>
        </p:blipFill>
        <p:spPr>
          <a:xfrm>
            <a:off x="4191087" y="5630127"/>
            <a:ext cx="1705615" cy="983037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05" name="TextBox 104"/>
          <p:cNvSpPr txBox="1"/>
          <p:nvPr/>
        </p:nvSpPr>
        <p:spPr>
          <a:xfrm>
            <a:off x="4611213" y="6491537"/>
            <a:ext cx="1181861" cy="372949"/>
          </a:xfrm>
          <a:prstGeom prst="rect">
            <a:avLst/>
          </a:prstGeom>
          <a:noFill/>
        </p:spPr>
        <p:txBody>
          <a:bodyPr wrap="square" lIns="91368" tIns="45682" rIns="91368" bIns="45682" rtlCol="0">
            <a:spAutoFit/>
          </a:bodyPr>
          <a:lstStyle/>
          <a:p>
            <a:r>
              <a:rPr lang="en-US" sz="1800" dirty="0">
                <a:solidFill>
                  <a:srgbClr val="1FC100"/>
                </a:solidFill>
                <a:latin typeface="Comic Sans MS"/>
                <a:cs typeface="Comic Sans MS"/>
              </a:rPr>
              <a:t>User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89607" y="6558448"/>
            <a:ext cx="391408" cy="442721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/>
              <a:t>1’</a:t>
            </a:r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 flipH="1">
            <a:off x="2436842" y="4490903"/>
            <a:ext cx="2295218" cy="1467896"/>
            <a:chOff x="5965185" y="3818481"/>
            <a:chExt cx="1807513" cy="1209294"/>
          </a:xfrm>
        </p:grpSpPr>
        <p:cxnSp>
          <p:nvCxnSpPr>
            <p:cNvPr id="107" name="Straight Arrow Connector 106"/>
            <p:cNvCxnSpPr/>
            <p:nvPr/>
          </p:nvCxnSpPr>
          <p:spPr>
            <a:xfrm flipH="1">
              <a:off x="6215414" y="3818482"/>
              <a:ext cx="449623" cy="786121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H="1">
              <a:off x="6391213" y="3818482"/>
              <a:ext cx="867462" cy="938521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>
              <a:off x="6494251" y="3818481"/>
              <a:ext cx="1278447" cy="1058241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urved Connector 110"/>
            <p:cNvCxnSpPr/>
            <p:nvPr/>
          </p:nvCxnSpPr>
          <p:spPr>
            <a:xfrm rot="10800000" flipH="1" flipV="1">
              <a:off x="5965185" y="4181431"/>
              <a:ext cx="976086" cy="846344"/>
            </a:xfrm>
            <a:prstGeom prst="curvedConnector3">
              <a:avLst>
                <a:gd name="adj1" fmla="val 114469"/>
              </a:avLst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7151773" y="4510310"/>
              <a:ext cx="256516" cy="354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5266850" y="3139189"/>
            <a:ext cx="4791550" cy="2015872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pPr marL="342659" indent="-342659">
              <a:buFont typeface="Arial"/>
              <a:buChar char="•"/>
            </a:pPr>
            <a:r>
              <a:rPr lang="en-US" sz="2500" dirty="0" smtClean="0"/>
              <a:t>n</a:t>
            </a:r>
            <a:r>
              <a:rPr lang="en-US" sz="2500" dirty="0"/>
              <a:t>: total number of </a:t>
            </a:r>
            <a:r>
              <a:rPr lang="en-US" sz="2500" dirty="0" smtClean="0"/>
              <a:t>parties/nodes</a:t>
            </a:r>
            <a:endParaRPr lang="en-US" sz="2500" dirty="0"/>
          </a:p>
          <a:p>
            <a:pPr marL="342659" indent="-342659">
              <a:buFont typeface="Arial"/>
              <a:buChar char="•"/>
            </a:pPr>
            <a:r>
              <a:rPr lang="en-US" sz="2500" dirty="0" smtClean="0"/>
              <a:t>k: threshold to decode secret</a:t>
            </a:r>
            <a:endParaRPr lang="en-US" sz="2500" dirty="0"/>
          </a:p>
          <a:p>
            <a:pPr marL="342659" indent="-342659">
              <a:buFont typeface="Arial"/>
              <a:buChar char="•"/>
            </a:pPr>
            <a:r>
              <a:rPr lang="en-US" sz="2500" dirty="0" smtClean="0"/>
              <a:t>l: colluding shares</a:t>
            </a:r>
            <a:endParaRPr lang="en-US" sz="2500" dirty="0"/>
          </a:p>
          <a:p>
            <a:pPr marL="342659" indent="-342659">
              <a:buFont typeface="Arial"/>
              <a:buChar char="•"/>
            </a:pPr>
            <a:r>
              <a:rPr lang="en-US" sz="2500" dirty="0" smtClean="0"/>
              <a:t>d: helpers during repair</a:t>
            </a:r>
            <a:endParaRPr lang="en-US" sz="2500" dirty="0"/>
          </a:p>
        </p:txBody>
      </p:sp>
      <p:sp>
        <p:nvSpPr>
          <p:cNvPr id="122" name="TextBox 121"/>
          <p:cNvSpPr txBox="1"/>
          <p:nvPr/>
        </p:nvSpPr>
        <p:spPr>
          <a:xfrm>
            <a:off x="1423112" y="6461627"/>
            <a:ext cx="341447" cy="430823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d</a:t>
            </a:r>
            <a:endParaRPr lang="en-US" baseline="-25000" dirty="0">
              <a:solidFill>
                <a:srgbClr val="3366FF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01285" y="5853706"/>
            <a:ext cx="325605" cy="430823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k</a:t>
            </a:r>
            <a:endParaRPr lang="en-US" baseline="-25000" dirty="0">
              <a:solidFill>
                <a:srgbClr val="008000"/>
              </a:solidFill>
            </a:endParaRPr>
          </a:p>
        </p:txBody>
      </p:sp>
      <p:pic>
        <p:nvPicPr>
          <p:cNvPr id="125" name="Picture 124"/>
          <p:cNvPicPr>
            <a:picLocks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341217" y="3270527"/>
            <a:ext cx="1764329" cy="1600763"/>
          </a:xfrm>
          <a:prstGeom prst="rect">
            <a:avLst/>
          </a:prstGeom>
        </p:spPr>
      </p:pic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4191087" y="1076632"/>
            <a:ext cx="5867313" cy="124520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000090"/>
                </a:solidFill>
              </a:rPr>
              <a:t>What is the maximum secret size C</a:t>
            </a:r>
            <a:r>
              <a:rPr lang="en-US" sz="2800" b="1" baseline="30000" dirty="0">
                <a:solidFill>
                  <a:srgbClr val="000090"/>
                </a:solidFill>
              </a:rPr>
              <a:t>s</a:t>
            </a:r>
            <a:r>
              <a:rPr lang="en-US" sz="2800" b="1" dirty="0">
                <a:solidFill>
                  <a:srgbClr val="000090"/>
                </a:solidFill>
              </a:rPr>
              <a:t>, called </a:t>
            </a:r>
            <a:r>
              <a:rPr lang="en-US" sz="2800" b="1" dirty="0" smtClean="0">
                <a:solidFill>
                  <a:srgbClr val="000090"/>
                </a:solidFill>
              </a:rPr>
              <a:t>secrecy capacity that we can store and repair in a distributed storage system? 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51585"/>
      </p:ext>
    </p:extLst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FAMILY@ROMGOONFUVWXY5K9" val="267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1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1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1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6|0.1|0.1|0.4|0.2|9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0000"/>
          </a:solidFill>
        </a:ln>
      </a:spPr>
      <a:bodyPr rtlCol="0" anchor="ctr"/>
      <a:lstStyle>
        <a:defPPr algn="ctr">
          <a:defRPr sz="1800" dirty="0" smtClean="0">
            <a:solidFill>
              <a:srgbClr val="3366FF"/>
            </a:solidFill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68327</TotalTime>
  <Words>2909</Words>
  <Application>Microsoft Macintosh PowerPoint</Application>
  <PresentationFormat>Custom</PresentationFormat>
  <Paragraphs>625</Paragraphs>
  <Slides>28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1_Default Design</vt:lpstr>
      <vt:lpstr>2_Default Design</vt:lpstr>
      <vt:lpstr>3_Default Design</vt:lpstr>
      <vt:lpstr>Office Theme</vt:lpstr>
      <vt:lpstr>Secret Sharing in Distributed Storage Systems</vt:lpstr>
      <vt:lpstr>“How to Share a Secret?”</vt:lpstr>
      <vt:lpstr>How to Store a Secret? and never lose it or reveal it</vt:lpstr>
      <vt:lpstr>Plan for this Talk</vt:lpstr>
      <vt:lpstr>PowerPoint Presentation</vt:lpstr>
      <vt:lpstr>Repairing a secret using secure regenerating codes</vt:lpstr>
      <vt:lpstr>Separation Scheme</vt:lpstr>
      <vt:lpstr>A Scheme Better than Separation</vt:lpstr>
      <vt:lpstr>General Problem Formulation</vt:lpstr>
      <vt:lpstr>Secrecy Capacity</vt:lpstr>
      <vt:lpstr>Proof Ingredients</vt:lpstr>
      <vt:lpstr>Achievability</vt:lpstr>
      <vt:lpstr>PowerPoint Presentation</vt:lpstr>
      <vt:lpstr>Back to the Original Problem with no BW Constraints</vt:lpstr>
      <vt:lpstr>Beyond Bandwidth Limited regime (cont’d)</vt:lpstr>
      <vt:lpstr>Open Problems</vt:lpstr>
      <vt:lpstr>How to repair MDS (Shamir’s) Scheme?</vt:lpstr>
      <vt:lpstr>Information Leakage</vt:lpstr>
      <vt:lpstr>The Linear case</vt:lpstr>
      <vt:lpstr>A Taste of the Proof…</vt:lpstr>
      <vt:lpstr>Secure Code Construction</vt:lpstr>
      <vt:lpstr>PowerPoint Presentation</vt:lpstr>
      <vt:lpstr>What is the communication cost of delivering the secret to a user?</vt:lpstr>
      <vt:lpstr>How to Deliver a Secret?</vt:lpstr>
      <vt:lpstr>Staircase codes</vt:lpstr>
      <vt:lpstr>(4,2) Universal Staircase Codes</vt:lpstr>
      <vt:lpstr>Open problems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Sequential Coding of Correlated Sources</dc:title>
  <dc:creator>User</dc:creator>
  <cp:lastModifiedBy>Salim</cp:lastModifiedBy>
  <cp:revision>3695</cp:revision>
  <dcterms:created xsi:type="dcterms:W3CDTF">2013-10-01T17:31:35Z</dcterms:created>
  <dcterms:modified xsi:type="dcterms:W3CDTF">2016-02-15T13:41:30Z</dcterms:modified>
</cp:coreProperties>
</file>